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3" r:id="rId4"/>
  </p:sldMasterIdLst>
  <p:notesMasterIdLst>
    <p:notesMasterId r:id="rId13"/>
  </p:notesMasterIdLst>
  <p:handoutMasterIdLst>
    <p:handoutMasterId r:id="rId14"/>
  </p:handoutMasterIdLst>
  <p:sldIdLst>
    <p:sldId id="258" r:id="rId5"/>
    <p:sldId id="293" r:id="rId6"/>
    <p:sldId id="295" r:id="rId7"/>
    <p:sldId id="263" r:id="rId8"/>
    <p:sldId id="281" r:id="rId9"/>
    <p:sldId id="339" r:id="rId10"/>
    <p:sldId id="340" r:id="rId11"/>
    <p:sldId id="279" r:id="rId12"/>
  </p:sldIdLst>
  <p:sldSz cx="12192000" cy="6858000"/>
  <p:notesSz cx="7010400" cy="9296400"/>
  <p:embeddedFontLst>
    <p:embeddedFont>
      <p:font typeface="Acumin Pro" panose="02010600030101010101" charset="0"/>
      <p:regular r:id="rId15"/>
      <p:bold r:id="rId16"/>
      <p:italic r:id="rId17"/>
      <p:boldItalic r:id="rId18"/>
    </p:embeddedFont>
    <p:embeddedFont>
      <p:font typeface="Acumin Pro ExtraCondensed" panose="02010600030101010101" charset="0"/>
      <p:regular r:id="rId19"/>
      <p:bold r:id="rId20"/>
      <p:italic r:id="rId21"/>
      <p:boldItalic r:id="rId22"/>
    </p:embeddedFont>
    <p:embeddedFont>
      <p:font typeface="Acumin Pro Semibold" panose="02010600030101010101" charset="0"/>
      <p:regular r:id="rId23"/>
      <p:bold r:id="rId24"/>
      <p:italic r:id="rId25"/>
      <p:boldItalic r:id="rId26"/>
    </p:embeddedFont>
    <p:embeddedFont>
      <p:font typeface="Acumin Pro SemiCondensed" panose="02010600030101010101"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5300" autoAdjust="0"/>
  </p:normalViewPr>
  <p:slideViewPr>
    <p:cSldViewPr snapToGrid="0">
      <p:cViewPr varScale="1">
        <p:scale>
          <a:sx n="98" d="100"/>
          <a:sy n="98" d="100"/>
        </p:scale>
        <p:origin x="462"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dong Ma" userId="5c5451b1043d661d" providerId="LiveId" clId="{2FA88B05-E2A2-46DE-A105-0EC5E4C6A24A}"/>
    <pc:docChg chg="undo custSel addSld delSld">
      <pc:chgData name="Dongdong Ma" userId="5c5451b1043d661d" providerId="LiveId" clId="{2FA88B05-E2A2-46DE-A105-0EC5E4C6A24A}" dt="2023-07-09T23:02:12.296" v="28" actId="47"/>
      <pc:docMkLst>
        <pc:docMk/>
      </pc:docMkLst>
      <pc:sldChg chg="del">
        <pc:chgData name="Dongdong Ma" userId="5c5451b1043d661d" providerId="LiveId" clId="{2FA88B05-E2A2-46DE-A105-0EC5E4C6A24A}" dt="2023-07-09T23:00:50.866" v="0" actId="47"/>
        <pc:sldMkLst>
          <pc:docMk/>
          <pc:sldMk cId="604482168" sldId="260"/>
        </pc:sldMkLst>
      </pc:sldChg>
      <pc:sldChg chg="add del">
        <pc:chgData name="Dongdong Ma" userId="5c5451b1043d661d" providerId="LiveId" clId="{2FA88B05-E2A2-46DE-A105-0EC5E4C6A24A}" dt="2023-07-09T23:01:31.503" v="24" actId="47"/>
        <pc:sldMkLst>
          <pc:docMk/>
          <pc:sldMk cId="688098976" sldId="262"/>
        </pc:sldMkLst>
      </pc:sldChg>
      <pc:sldChg chg="del">
        <pc:chgData name="Dongdong Ma" userId="5c5451b1043d661d" providerId="LiveId" clId="{2FA88B05-E2A2-46DE-A105-0EC5E4C6A24A}" dt="2023-07-09T23:02:02.761" v="25" actId="47"/>
        <pc:sldMkLst>
          <pc:docMk/>
          <pc:sldMk cId="3991580273" sldId="264"/>
        </pc:sldMkLst>
      </pc:sldChg>
      <pc:sldChg chg="del">
        <pc:chgData name="Dongdong Ma" userId="5c5451b1043d661d" providerId="LiveId" clId="{2FA88B05-E2A2-46DE-A105-0EC5E4C6A24A}" dt="2023-07-09T23:01:18.378" v="7" actId="47"/>
        <pc:sldMkLst>
          <pc:docMk/>
          <pc:sldMk cId="2056753141" sldId="276"/>
        </pc:sldMkLst>
      </pc:sldChg>
      <pc:sldChg chg="del">
        <pc:chgData name="Dongdong Ma" userId="5c5451b1043d661d" providerId="LiveId" clId="{2FA88B05-E2A2-46DE-A105-0EC5E4C6A24A}" dt="2023-07-09T23:01:20.821" v="12" actId="47"/>
        <pc:sldMkLst>
          <pc:docMk/>
          <pc:sldMk cId="2034157124" sldId="277"/>
        </pc:sldMkLst>
      </pc:sldChg>
      <pc:sldChg chg="add del">
        <pc:chgData name="Dongdong Ma" userId="5c5451b1043d661d" providerId="LiveId" clId="{2FA88B05-E2A2-46DE-A105-0EC5E4C6A24A}" dt="2023-07-09T23:01:27.913" v="22" actId="47"/>
        <pc:sldMkLst>
          <pc:docMk/>
          <pc:sldMk cId="2178884766" sldId="279"/>
        </pc:sldMkLst>
      </pc:sldChg>
      <pc:sldChg chg="del">
        <pc:chgData name="Dongdong Ma" userId="5c5451b1043d661d" providerId="LiveId" clId="{2FA88B05-E2A2-46DE-A105-0EC5E4C6A24A}" dt="2023-07-09T23:01:16.635" v="5" actId="47"/>
        <pc:sldMkLst>
          <pc:docMk/>
          <pc:sldMk cId="3374973125" sldId="282"/>
        </pc:sldMkLst>
      </pc:sldChg>
      <pc:sldChg chg="del">
        <pc:chgData name="Dongdong Ma" userId="5c5451b1043d661d" providerId="LiveId" clId="{2FA88B05-E2A2-46DE-A105-0EC5E4C6A24A}" dt="2023-07-09T23:02:12.296" v="28" actId="47"/>
        <pc:sldMkLst>
          <pc:docMk/>
          <pc:sldMk cId="219278588" sldId="287"/>
        </pc:sldMkLst>
      </pc:sldChg>
      <pc:sldChg chg="del">
        <pc:chgData name="Dongdong Ma" userId="5c5451b1043d661d" providerId="LiveId" clId="{2FA88B05-E2A2-46DE-A105-0EC5E4C6A24A}" dt="2023-07-09T23:01:19.509" v="9" actId="47"/>
        <pc:sldMkLst>
          <pc:docMk/>
          <pc:sldMk cId="1652215951" sldId="288"/>
        </pc:sldMkLst>
      </pc:sldChg>
      <pc:sldChg chg="del">
        <pc:chgData name="Dongdong Ma" userId="5c5451b1043d661d" providerId="LiveId" clId="{2FA88B05-E2A2-46DE-A105-0EC5E4C6A24A}" dt="2023-07-09T23:01:19.953" v="10" actId="47"/>
        <pc:sldMkLst>
          <pc:docMk/>
          <pc:sldMk cId="3359520845" sldId="289"/>
        </pc:sldMkLst>
      </pc:sldChg>
      <pc:sldChg chg="del">
        <pc:chgData name="Dongdong Ma" userId="5c5451b1043d661d" providerId="LiveId" clId="{2FA88B05-E2A2-46DE-A105-0EC5E4C6A24A}" dt="2023-07-09T23:02:04.101" v="26" actId="47"/>
        <pc:sldMkLst>
          <pc:docMk/>
          <pc:sldMk cId="2037383280" sldId="294"/>
        </pc:sldMkLst>
      </pc:sldChg>
      <pc:sldChg chg="del">
        <pc:chgData name="Dongdong Ma" userId="5c5451b1043d661d" providerId="LiveId" clId="{2FA88B05-E2A2-46DE-A105-0EC5E4C6A24A}" dt="2023-07-09T23:02:06.166" v="27" actId="47"/>
        <pc:sldMkLst>
          <pc:docMk/>
          <pc:sldMk cId="2127884933" sldId="297"/>
        </pc:sldMkLst>
      </pc:sldChg>
      <pc:sldChg chg="del">
        <pc:chgData name="Dongdong Ma" userId="5c5451b1043d661d" providerId="LiveId" clId="{2FA88B05-E2A2-46DE-A105-0EC5E4C6A24A}" dt="2023-07-09T23:01:06.761" v="2" actId="47"/>
        <pc:sldMkLst>
          <pc:docMk/>
          <pc:sldMk cId="847720877" sldId="298"/>
        </pc:sldMkLst>
      </pc:sldChg>
      <pc:sldChg chg="del">
        <pc:chgData name="Dongdong Ma" userId="5c5451b1043d661d" providerId="LiveId" clId="{2FA88B05-E2A2-46DE-A105-0EC5E4C6A24A}" dt="2023-07-09T23:01:15.108" v="4" actId="47"/>
        <pc:sldMkLst>
          <pc:docMk/>
          <pc:sldMk cId="4005254988" sldId="299"/>
        </pc:sldMkLst>
      </pc:sldChg>
      <pc:sldChg chg="del">
        <pc:chgData name="Dongdong Ma" userId="5c5451b1043d661d" providerId="LiveId" clId="{2FA88B05-E2A2-46DE-A105-0EC5E4C6A24A}" dt="2023-07-09T23:01:19.016" v="8" actId="47"/>
        <pc:sldMkLst>
          <pc:docMk/>
          <pc:sldMk cId="1301857954" sldId="311"/>
        </pc:sldMkLst>
      </pc:sldChg>
      <pc:sldChg chg="del">
        <pc:chgData name="Dongdong Ma" userId="5c5451b1043d661d" providerId="LiveId" clId="{2FA88B05-E2A2-46DE-A105-0EC5E4C6A24A}" dt="2023-07-09T23:01:21.207" v="13" actId="47"/>
        <pc:sldMkLst>
          <pc:docMk/>
          <pc:sldMk cId="3183867227" sldId="314"/>
        </pc:sldMkLst>
      </pc:sldChg>
      <pc:sldChg chg="del">
        <pc:chgData name="Dongdong Ma" userId="5c5451b1043d661d" providerId="LiveId" clId="{2FA88B05-E2A2-46DE-A105-0EC5E4C6A24A}" dt="2023-07-09T23:01:22.010" v="15" actId="47"/>
        <pc:sldMkLst>
          <pc:docMk/>
          <pc:sldMk cId="540382212" sldId="315"/>
        </pc:sldMkLst>
      </pc:sldChg>
      <pc:sldChg chg="del">
        <pc:chgData name="Dongdong Ma" userId="5c5451b1043d661d" providerId="LiveId" clId="{2FA88B05-E2A2-46DE-A105-0EC5E4C6A24A}" dt="2023-07-09T23:01:21.619" v="14" actId="47"/>
        <pc:sldMkLst>
          <pc:docMk/>
          <pc:sldMk cId="329467945" sldId="316"/>
        </pc:sldMkLst>
      </pc:sldChg>
      <pc:sldChg chg="del">
        <pc:chgData name="Dongdong Ma" userId="5c5451b1043d661d" providerId="LiveId" clId="{2FA88B05-E2A2-46DE-A105-0EC5E4C6A24A}" dt="2023-07-09T23:01:22.365" v="16" actId="47"/>
        <pc:sldMkLst>
          <pc:docMk/>
          <pc:sldMk cId="3440048268" sldId="317"/>
        </pc:sldMkLst>
      </pc:sldChg>
      <pc:sldChg chg="del">
        <pc:chgData name="Dongdong Ma" userId="5c5451b1043d661d" providerId="LiveId" clId="{2FA88B05-E2A2-46DE-A105-0EC5E4C6A24A}" dt="2023-07-09T23:01:20.405" v="11" actId="47"/>
        <pc:sldMkLst>
          <pc:docMk/>
          <pc:sldMk cId="1394302666" sldId="318"/>
        </pc:sldMkLst>
      </pc:sldChg>
      <pc:sldChg chg="del">
        <pc:chgData name="Dongdong Ma" userId="5c5451b1043d661d" providerId="LiveId" clId="{2FA88B05-E2A2-46DE-A105-0EC5E4C6A24A}" dt="2023-07-09T23:01:17.731" v="6" actId="47"/>
        <pc:sldMkLst>
          <pc:docMk/>
          <pc:sldMk cId="2268848841" sldId="319"/>
        </pc:sldMkLst>
      </pc:sldChg>
      <pc:sldChg chg="del">
        <pc:chgData name="Dongdong Ma" userId="5c5451b1043d661d" providerId="LiveId" clId="{2FA88B05-E2A2-46DE-A105-0EC5E4C6A24A}" dt="2023-07-09T23:01:11.539" v="3" actId="47"/>
        <pc:sldMkLst>
          <pc:docMk/>
          <pc:sldMk cId="3605048759" sldId="338"/>
        </pc:sldMkLst>
      </pc:sldChg>
      <pc:sldChg chg="add del">
        <pc:chgData name="Dongdong Ma" userId="5c5451b1043d661d" providerId="LiveId" clId="{2FA88B05-E2A2-46DE-A105-0EC5E4C6A24A}" dt="2023-07-09T23:01:30.627" v="23" actId="47"/>
        <pc:sldMkLst>
          <pc:docMk/>
          <pc:sldMk cId="1756622202" sldId="342"/>
        </pc:sldMkLst>
      </pc:sldChg>
      <pc:sldChg chg="del">
        <pc:chgData name="Dongdong Ma" userId="5c5451b1043d661d" providerId="LiveId" clId="{2FA88B05-E2A2-46DE-A105-0EC5E4C6A24A}" dt="2023-07-09T23:00:51.892" v="1" actId="47"/>
        <pc:sldMkLst>
          <pc:docMk/>
          <pc:sldMk cId="629097253" sldId="346"/>
        </pc:sldMkLst>
      </pc:sldChg>
      <pc:sldMasterChg chg="addSldLayout delSldLayout">
        <pc:chgData name="Dongdong Ma" userId="5c5451b1043d661d" providerId="LiveId" clId="{2FA88B05-E2A2-46DE-A105-0EC5E4C6A24A}" dt="2023-07-09T23:01:31.503" v="24" actId="47"/>
        <pc:sldMasterMkLst>
          <pc:docMk/>
          <pc:sldMasterMk cId="1479416238" sldId="2147483743"/>
        </pc:sldMasterMkLst>
        <pc:sldLayoutChg chg="del">
          <pc:chgData name="Dongdong Ma" userId="5c5451b1043d661d" providerId="LiveId" clId="{2FA88B05-E2A2-46DE-A105-0EC5E4C6A24A}" dt="2023-07-09T23:00:51.892" v="1" actId="47"/>
          <pc:sldLayoutMkLst>
            <pc:docMk/>
            <pc:sldMasterMk cId="1479416238" sldId="2147483743"/>
            <pc:sldLayoutMk cId="3331048464" sldId="2147483755"/>
          </pc:sldLayoutMkLst>
        </pc:sldLayoutChg>
        <pc:sldLayoutChg chg="add del">
          <pc:chgData name="Dongdong Ma" userId="5c5451b1043d661d" providerId="LiveId" clId="{2FA88B05-E2A2-46DE-A105-0EC5E4C6A24A}" dt="2023-07-09T23:01:31.503" v="24" actId="47"/>
          <pc:sldLayoutMkLst>
            <pc:docMk/>
            <pc:sldMasterMk cId="1479416238" sldId="2147483743"/>
            <pc:sldLayoutMk cId="1422546025" sldId="21474837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E7D61072-73DA-A04B-8A41-67DE4C728D5B}" type="datetimeFigureOut">
              <a:rPr lang="en-US" smtClean="0"/>
              <a:t>7/9/2023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a:lvl1pPr>
          </a:lstStyle>
          <a:p>
            <a:fld id="{5C265683-8446-064B-AD30-47BA72480F7C}" type="datetimeFigureOut">
              <a:rPr lang="en-US" smtClean="0"/>
              <a:t>7/9/2023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1"/>
            <a:ext cx="5608320" cy="3660459"/>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premium-vector/identifying-plant-nutrient-deficiencies_2754305.htm"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agprofessional.com/article/look-drought-stress-north-dakota-corn" TargetMode="External"/><Relationship Id="rId4" Type="http://schemas.openxmlformats.org/officeDocument/2006/relationships/hyperlink" Target="https://gardeningfever.com/2018/07/16/22-common-plant-diseases-imag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Hyperspectral phenotyping is changing the plant studies.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Compared to the traditional imaging technologies  like greyscale and RGB, hyperspectral imaging captures hundreds of bands, which enables us to efficiently and accurately measure lots of plant physiological features such as plant biomass, Leaf Moisture content, and Chlorophyll Content. </a:t>
            </a:r>
          </a:p>
          <a:p>
            <a:endParaRPr lang="en-US" dirty="0"/>
          </a:p>
          <a:p>
            <a:r>
              <a:rPr lang="en-US" dirty="0"/>
              <a:t>By now, hyperspectral imaging has been widely used in the current plant phenotyping studies, which largely facilitates the development of new plant seeds and genotypes.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there are various types of hyperspectral imaging platforms such as indoor hyperspectral imager like this imaging tower in the greenhouse. Also we have the ground-based vehicles, the sensors can be mounted on the tractors to image the plants in the field. In the air, we have the unmanned aerial vehicles (UAV or drone). It is one the most popular hyperspectral imaging platforms in the  current field studies. Besides that, satellite is also used to collect very large-scale hyperspectral imaging data. </a:t>
            </a:r>
          </a:p>
          <a:p>
            <a:endParaRPr lang="en-US" dirty="0"/>
          </a:p>
          <a:p>
            <a:r>
              <a:rPr lang="en-US" dirty="0"/>
              <a:t>With the rapid development of these advanced imaging technologies and platforms, the hyperspectral imaging on plant phenotyping is more capable and more accurate in analyzing plant features, which largely accelerates the progress of plant breeding studies. </a:t>
            </a:r>
          </a:p>
          <a:p>
            <a:endParaRPr lang="en-US" dirty="0"/>
          </a:p>
          <a:p>
            <a:r>
              <a:rPr lang="en-US" dirty="0"/>
              <a:t>However, the current hyperspectral phenotyping imaging data is still suffering from severe noises, which largely affect its accuracy. </a:t>
            </a:r>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261002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Plant phenotyping is a war between signal and noise. Unfortunately, we are looking for less than 5% yield improvement signal for example </a:t>
            </a:r>
          </a:p>
          <a:p>
            <a:endParaRPr lang="en-US"/>
          </a:p>
          <a:p>
            <a:r>
              <a:rPr lang="en-US"/>
              <a:t>among these &gt;200% difference caused by the environmental variations, </a:t>
            </a:r>
          </a:p>
          <a:p>
            <a:endParaRPr lang="en-US"/>
          </a:p>
          <a:p>
            <a:r>
              <a:rPr lang="en-US"/>
              <a:t>such as non-uniform environment in the greenhouse, changing leaf angles during the day, varying environment conditions. </a:t>
            </a:r>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73023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research objectives for today’s talk. I am going to start with the removal of the heterogenous microclimate in greenhouse focusing on the noise from non-uniform environment. </a:t>
            </a:r>
          </a:p>
          <a:p>
            <a:endParaRPr lang="en-US"/>
          </a:p>
          <a:p>
            <a:pPr defTabSz="931774"/>
            <a:r>
              <a:rPr lang="en-US"/>
              <a:t>Followed by modeling the environmental impacts on the airborne hyperspectral images in field, which is about the noise from the changing environment.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392229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have so far introduced the removal of microclimate noise in the greenhouse. However, there are </a:t>
            </a:r>
            <a:r>
              <a:rPr lang="en-US" b="1" dirty="0"/>
              <a:t>more</a:t>
            </a:r>
            <a:r>
              <a:rPr lang="en-US" dirty="0"/>
              <a:t> </a:t>
            </a:r>
            <a:r>
              <a:rPr lang="en-US" b="0" dirty="0"/>
              <a:t>challenges</a:t>
            </a:r>
            <a:r>
              <a:rPr lang="en-US" dirty="0"/>
              <a:t> from the changing environment while imaging. </a:t>
            </a:r>
          </a:p>
          <a:p>
            <a:endParaRPr lang="en-US" sz="1200" dirty="0">
              <a:solidFill>
                <a:schemeClr val="bg1"/>
              </a:solidFill>
            </a:endParaRPr>
          </a:p>
          <a:p>
            <a:r>
              <a:rPr lang="en-US" sz="1200" dirty="0">
                <a:solidFill>
                  <a:schemeClr val="bg1"/>
                </a:solidFill>
              </a:rPr>
              <a:t>A plant image taken at 10am is going to look very different from one taken at 6pm. It is </a:t>
            </a:r>
            <a:r>
              <a:rPr lang="en-US" sz="1200" b="1" dirty="0">
                <a:solidFill>
                  <a:schemeClr val="bg1"/>
                </a:solidFill>
              </a:rPr>
              <a:t>very</a:t>
            </a:r>
            <a:r>
              <a:rPr lang="en-US" sz="1200" dirty="0">
                <a:solidFill>
                  <a:schemeClr val="bg1"/>
                </a:solidFill>
              </a:rPr>
              <a:t> </a:t>
            </a:r>
            <a:r>
              <a:rPr lang="en-US" sz="1200" b="1" dirty="0">
                <a:solidFill>
                  <a:schemeClr val="bg1"/>
                </a:solidFill>
              </a:rPr>
              <a:t>important</a:t>
            </a:r>
            <a:r>
              <a:rPr lang="en-US" sz="1200" dirty="0">
                <a:solidFill>
                  <a:schemeClr val="bg1"/>
                </a:solidFill>
              </a:rPr>
              <a:t> to investigate how the imaging data is impacted by the changing environment.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suffered from problems of uneven reflectance due to shadows cast by cumulus clouds rapidly developing during the mid-summer noontime flights </a:t>
            </a:r>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59362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spectral figure for the </a:t>
            </a:r>
            <a:r>
              <a:rPr lang="en-US" b="1" dirty="0"/>
              <a:t>same</a:t>
            </a:r>
            <a:r>
              <a:rPr lang="en-US" dirty="0"/>
              <a:t> corn plant imaged at </a:t>
            </a:r>
            <a:r>
              <a:rPr lang="en-US" b="1" dirty="0"/>
              <a:t>different</a:t>
            </a:r>
            <a:r>
              <a:rPr lang="en-US" dirty="0"/>
              <a:t> time points within the day from this continuous imaging test.  Here, x is the wavelength, and y is the reflectance intensity. </a:t>
            </a:r>
            <a:r>
              <a:rPr lang="en-US" altLang="zh-CN" dirty="0"/>
              <a:t>W</a:t>
            </a:r>
            <a:r>
              <a:rPr lang="en-US" dirty="0"/>
              <a:t>e can clearly see the </a:t>
            </a:r>
            <a:r>
              <a:rPr lang="en-US" b="1" dirty="0"/>
              <a:t>changing</a:t>
            </a:r>
            <a:r>
              <a:rPr lang="en-US" dirty="0"/>
              <a:t> spectral features from the morning to the night. Please note this is for the </a:t>
            </a:r>
            <a:r>
              <a:rPr lang="en-US" b="1" dirty="0"/>
              <a:t>same</a:t>
            </a:r>
            <a:r>
              <a:rPr lang="en-US" dirty="0"/>
              <a:t> plant imaged under the </a:t>
            </a:r>
            <a:r>
              <a:rPr lang="en-US" b="1" dirty="0"/>
              <a:t>same</a:t>
            </a:r>
            <a:r>
              <a:rPr lang="en-US" dirty="0"/>
              <a:t> lighting condition with </a:t>
            </a:r>
            <a:r>
              <a:rPr lang="en-US" b="1" dirty="0"/>
              <a:t>same</a:t>
            </a:r>
            <a:r>
              <a:rPr lang="en-US" dirty="0"/>
              <a:t> sensor.  </a:t>
            </a:r>
          </a:p>
          <a:p>
            <a:endParaRPr lang="en-US" dirty="0"/>
          </a:p>
          <a:p>
            <a:endParaRPr lang="en-US" dirty="0"/>
          </a:p>
          <a:p>
            <a:r>
              <a:rPr lang="en-US" dirty="0"/>
              <a:t>So, We can see the reflectance spectrum of plant has </a:t>
            </a:r>
            <a:r>
              <a:rPr lang="en-US" b="1" dirty="0"/>
              <a:t>significant</a:t>
            </a:r>
            <a:r>
              <a:rPr lang="en-US" dirty="0"/>
              <a:t> changes over time. </a:t>
            </a: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340395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further calculated the phenotyping features from these hyperspectral imaging data including NDVI, projected leaf area, and the relative water content. I plot them along the timeline  for the whole 6 imaging days. The white and black bars on the </a:t>
            </a:r>
            <a:r>
              <a:rPr lang="en-US" b="1" dirty="0"/>
              <a:t>top</a:t>
            </a:r>
            <a:r>
              <a:rPr lang="en-US" dirty="0"/>
              <a:t> of each figure indicate the day and night time. </a:t>
            </a:r>
          </a:p>
          <a:p>
            <a:br>
              <a:rPr lang="en-US" dirty="0"/>
            </a:br>
            <a:r>
              <a:rPr lang="en-US" dirty="0"/>
              <a:t>It is </a:t>
            </a:r>
            <a:r>
              <a:rPr lang="en-US" b="1" dirty="0"/>
              <a:t>very</a:t>
            </a:r>
            <a:r>
              <a:rPr lang="en-US" dirty="0"/>
              <a:t> </a:t>
            </a:r>
            <a:r>
              <a:rPr lang="en-US" b="1" dirty="0">
                <a:highlight>
                  <a:srgbClr val="FFFF00"/>
                </a:highlight>
              </a:rPr>
              <a:t>interesting</a:t>
            </a:r>
            <a:r>
              <a:rPr lang="en-US" dirty="0"/>
              <a:t> that we can </a:t>
            </a:r>
            <a:r>
              <a:rPr lang="en-US" b="1" dirty="0"/>
              <a:t>clearly</a:t>
            </a:r>
            <a:r>
              <a:rPr lang="en-US" dirty="0"/>
              <a:t> observe the </a:t>
            </a:r>
            <a:r>
              <a:rPr lang="en-US" b="1" dirty="0"/>
              <a:t>periodic changes </a:t>
            </a:r>
            <a:r>
              <a:rPr lang="en-US" dirty="0"/>
              <a:t>of different plant features on both well-watered and drought stressed plants. Especially for the NDVI and relative water content, it looks like the plant has</a:t>
            </a:r>
            <a:r>
              <a:rPr lang="en-US" b="1" dirty="0"/>
              <a:t> repeatable decreasing and recovering periods every day</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my second finding here is plant hyperspectral phenotyping features follow </a:t>
            </a:r>
            <a:r>
              <a:rPr lang="en-US" b="1" dirty="0"/>
              <a:t>periodic changes</a:t>
            </a:r>
            <a:r>
              <a:rPr lang="en-US" dirty="0"/>
              <a:t> at a </a:t>
            </a:r>
            <a:r>
              <a:rPr lang="en-US" b="1" dirty="0"/>
              <a:t>daily frequency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findings </a:t>
            </a:r>
            <a:r>
              <a:rPr lang="en-US" b="1" dirty="0"/>
              <a:t>inspired</a:t>
            </a:r>
            <a:r>
              <a:rPr lang="en-US" dirty="0"/>
              <a:t> me to </a:t>
            </a:r>
            <a:r>
              <a:rPr lang="en-US" b="0" dirty="0"/>
              <a:t>further</a:t>
            </a:r>
            <a:r>
              <a:rPr lang="en-US" dirty="0"/>
              <a:t> investigate how the hyperspectral imaging data changes in </a:t>
            </a:r>
            <a:r>
              <a:rPr lang="en-US" b="1" dirty="0"/>
              <a:t>the field</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the relatively </a:t>
            </a:r>
            <a:r>
              <a:rPr lang="en-US" b="0" dirty="0"/>
              <a:t>consistent</a:t>
            </a:r>
            <a:r>
              <a:rPr lang="en-US" dirty="0"/>
              <a:t> enviroenmtal condition in the greenhouse, </a:t>
            </a:r>
            <a:r>
              <a:rPr lang="en-US" b="1" dirty="0"/>
              <a:t>in the field, </a:t>
            </a:r>
            <a:r>
              <a:rPr lang="en-US" dirty="0"/>
              <a:t>the environment is continuously </a:t>
            </a:r>
            <a:r>
              <a:rPr lang="en-US" b="1" dirty="0"/>
              <a:t>changing</a:t>
            </a:r>
            <a:r>
              <a:rPr lang="en-US" dirty="0"/>
              <a:t>, and it is </a:t>
            </a:r>
            <a:r>
              <a:rPr lang="en-US" b="1" dirty="0"/>
              <a:t>uncontrollable</a:t>
            </a:r>
            <a:r>
              <a:rPr lang="en-US" dirty="0"/>
              <a:t>. </a:t>
            </a:r>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404785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reduced noise in the hyperspectral imaging data, the signal will show up for more accurate plant feature analysis such as  yield estimation, disease detection. nutrient level prediction, chemical injury detection, and drought stress assessment. </a:t>
            </a:r>
          </a:p>
          <a:p>
            <a:endParaRPr lang="en-US" dirty="0"/>
          </a:p>
          <a:p>
            <a:r>
              <a:rPr lang="en-US" dirty="0"/>
              <a:t>The advancement of current sensing technologies has already enabled us to capture very accurate imaging signal from the plants. </a:t>
            </a:r>
          </a:p>
          <a:p>
            <a:endParaRPr lang="en-US" dirty="0"/>
          </a:p>
          <a:p>
            <a:r>
              <a:rPr lang="en-US" dirty="0"/>
              <a:t>I believe, reducing the noises, especially the noise from the changing environment,  can be a more effective way to improve the quality of plant phenotyping. </a:t>
            </a:r>
          </a:p>
          <a:p>
            <a:endParaRPr lang="en-US" dirty="0"/>
          </a:p>
          <a:p>
            <a:endParaRPr lang="en-US" dirty="0">
              <a:hlinkClick r:id="rId3"/>
            </a:endParaRPr>
          </a:p>
          <a:p>
            <a:endParaRPr lang="en-US" dirty="0">
              <a:hlinkClick r:id="rId3"/>
            </a:endParaRPr>
          </a:p>
          <a:p>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Reducing the environmental noises in hyperspectral imaging data will be very helpful to increase the accuracy of plant phenotyping studies. </a:t>
            </a:r>
          </a:p>
          <a:p>
            <a:endParaRPr lang="en-US" dirty="0">
              <a:hlinkClick r:id="rId3"/>
            </a:endParaRPr>
          </a:p>
          <a:p>
            <a:endParaRPr lang="en-US" dirty="0">
              <a:hlinkClick r:id="rId3"/>
            </a:endParaRPr>
          </a:p>
          <a:p>
            <a:endParaRPr lang="en-US" dirty="0">
              <a:hlinkClick r:id="rId3"/>
            </a:endParaRPr>
          </a:p>
          <a:p>
            <a:endParaRPr lang="en-US" dirty="0">
              <a:hlinkClick r:id="rId3"/>
            </a:endParaRPr>
          </a:p>
          <a:p>
            <a:r>
              <a:rPr lang="en-US" dirty="0">
                <a:hlinkClick r:id="rId3"/>
              </a:rPr>
              <a:t>https://www.freepik.com/premium-vector/identifying-plant-nutrient-deficiencies_2754305.htm</a:t>
            </a:r>
            <a:endParaRPr lang="en-US" dirty="0"/>
          </a:p>
          <a:p>
            <a:endParaRPr lang="en-US" dirty="0"/>
          </a:p>
          <a:p>
            <a:r>
              <a:rPr lang="en-US" dirty="0">
                <a:hlinkClick r:id="rId4"/>
              </a:rPr>
              <a:t>https://gardeningfever.com/2018/07/16/22-common-plant-diseases-images/</a:t>
            </a:r>
            <a:endParaRPr lang="en-US" dirty="0"/>
          </a:p>
          <a:p>
            <a:endParaRPr lang="en-US" dirty="0"/>
          </a:p>
          <a:p>
            <a:r>
              <a:rPr lang="en-US" dirty="0">
                <a:hlinkClick r:id="rId5"/>
              </a:rPr>
              <a:t>https://www.agprofessional.com/article/look-drought-stress-north-dakota-corn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3902820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1B3F85-A069-4C77-9325-D864A70BA041}" type="datetime1">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pic>
        <p:nvPicPr>
          <p:cNvPr id="7" name="Black Triangle">
            <a:extLst>
              <a:ext uri="{FF2B5EF4-FFF2-40B4-BE49-F238E27FC236}">
                <a16:creationId xmlns:a16="http://schemas.microsoft.com/office/drawing/2014/main" id="{23D0240C-B6C4-4042-8CA5-7178D61EC97D}"/>
              </a:ext>
            </a:extLst>
          </p:cNvPr>
          <p:cNvPicPr>
            <a:picLocks noChangeAspect="1"/>
          </p:cNvPicPr>
          <p:nvPr userDrawn="1"/>
        </p:nvPicPr>
        <p:blipFill>
          <a:blip r:embed="rId2"/>
          <a:stretch>
            <a:fillRect/>
          </a:stretch>
        </p:blipFill>
        <p:spPr>
          <a:xfrm>
            <a:off x="9956800" y="0"/>
            <a:ext cx="2235200" cy="6858000"/>
          </a:xfrm>
          <a:prstGeom prst="rect">
            <a:avLst/>
          </a:prstGeom>
        </p:spPr>
      </p:pic>
      <p:pic>
        <p:nvPicPr>
          <p:cNvPr id="8" name="Purdue CoBrand">
            <a:extLst>
              <a:ext uri="{FF2B5EF4-FFF2-40B4-BE49-F238E27FC236}">
                <a16:creationId xmlns:a16="http://schemas.microsoft.com/office/drawing/2014/main" id="{37797023-D3B7-416A-B701-B62220954C34}"/>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7370763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4DBCCE-546C-4510-ACF5-927B218EBD53}" type="datetime1">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18150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F8335A-5E53-4BFB-AC7A-7F0629D85D37}" type="datetime1">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835887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 Copy">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583E9F5D-677C-4185-A851-0640BB0C975A}" type="datetime1">
              <a:rPr lang="en-US" smtClean="0"/>
              <a:t>7/9/2023</a:t>
            </a:fld>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015018F6-9D88-484F-86CA-DA3A362BD42E}"/>
              </a:ext>
            </a:extLst>
          </p:cNvPr>
          <p:cNvPicPr>
            <a:picLocks noChangeAspect="1"/>
          </p:cNvPicPr>
          <p:nvPr userDrawn="1"/>
        </p:nvPicPr>
        <p:blipFill>
          <a:blip r:embed="rId2"/>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15672169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AE2D940B-319D-4524-9BFA-CC61B46CEE70}" type="datetime1">
              <a:rPr lang="en-US" smtClean="0"/>
              <a:t>7/9/2023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4" y="5981517"/>
            <a:ext cx="4349072"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D3487-C9CF-41F3-8B60-4A97A3E000C7}" type="datetime1">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197091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178A65-4225-4FCE-A8D8-C7ABD2275141}" type="datetime1">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23022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40F181-3740-4B78-B7DE-C77EB61A5A20}" type="datetime1">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85827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29BE72-A7DE-4262-AE28-6DE2D85BF3D5}" type="datetime1">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782412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15AA64-6B36-4EA2-89B4-1E81FC37C76E}" type="datetime1">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18148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0D95DF-B6D3-4342-BAF5-462EA1EBB6F2}" type="datetime1">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51944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7ACA5-78DD-4F32-AD4A-3AEC0D8420AF}" type="datetime1">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9891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E1A67-891B-468A-AF89-32AF33A4BD76}" type="datetime1">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557111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B2891-0C9A-439E-AC2F-50407287AE96}" type="datetime1">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7941623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2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4D104-4A52-4A64-876D-457BDB69FE08}"/>
              </a:ext>
            </a:extLst>
          </p:cNvPr>
          <p:cNvPicPr>
            <a:picLocks noChangeAspect="1"/>
          </p:cNvPicPr>
          <p:nvPr/>
        </p:nvPicPr>
        <p:blipFill rotWithShape="1">
          <a:blip r:embed="rId3"/>
          <a:srcRect b="22627"/>
          <a:stretch/>
        </p:blipFill>
        <p:spPr>
          <a:xfrm>
            <a:off x="495930" y="1109062"/>
            <a:ext cx="7200000" cy="2735889"/>
          </a:xfrm>
          <a:prstGeom prst="rect">
            <a:avLst/>
          </a:prstGeom>
        </p:spPr>
      </p:pic>
      <p:sp>
        <p:nvSpPr>
          <p:cNvPr id="13" name="Subtitle">
            <a:extLst>
              <a:ext uri="{FF2B5EF4-FFF2-40B4-BE49-F238E27FC236}">
                <a16:creationId xmlns:a16="http://schemas.microsoft.com/office/drawing/2014/main" id="{64321468-1F2E-4F98-9093-3315385931E2}"/>
              </a:ext>
            </a:extLst>
          </p:cNvPr>
          <p:cNvSpPr>
            <a:spLocks noGrp="1"/>
          </p:cNvSpPr>
          <p:nvPr>
            <p:ph type="subTitle" idx="1"/>
          </p:nvPr>
        </p:nvSpPr>
        <p:spPr>
          <a:xfrm>
            <a:off x="457200" y="182880"/>
            <a:ext cx="7873068" cy="498598"/>
          </a:xfrm>
        </p:spPr>
        <p:txBody>
          <a:bodyPr/>
          <a:lstStyle/>
          <a:p>
            <a:r>
              <a:rPr lang="en-US" sz="3600" dirty="0">
                <a:solidFill>
                  <a:schemeClr val="bg1"/>
                </a:solidFill>
                <a:latin typeface="Acumin Pro ExtraCondensed" panose="020B0604020202020204" charset="0"/>
              </a:rPr>
              <a:t>Hyperspectral Phenotyping is Changing the Plant Studies</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a:t>
            </a:fld>
            <a:endParaRPr lang="en-US"/>
          </a:p>
        </p:txBody>
      </p:sp>
      <p:sp>
        <p:nvSpPr>
          <p:cNvPr id="19" name="Rectangle 18">
            <a:extLst>
              <a:ext uri="{FF2B5EF4-FFF2-40B4-BE49-F238E27FC236}">
                <a16:creationId xmlns:a16="http://schemas.microsoft.com/office/drawing/2014/main" id="{61A7A221-6C3D-4724-A4AA-6807F7C4FE73}"/>
              </a:ext>
            </a:extLst>
          </p:cNvPr>
          <p:cNvSpPr/>
          <p:nvPr/>
        </p:nvSpPr>
        <p:spPr>
          <a:xfrm>
            <a:off x="8007985" y="3463585"/>
            <a:ext cx="4173386" cy="2800767"/>
          </a:xfrm>
          <a:prstGeom prst="rect">
            <a:avLst/>
          </a:prstGeom>
        </p:spPr>
        <p:txBody>
          <a:bodyPr wrap="square">
            <a:spAutoFit/>
          </a:bodyPr>
          <a:lstStyle/>
          <a:p>
            <a:r>
              <a:rPr lang="en-US" sz="2800" b="1">
                <a:solidFill>
                  <a:schemeClr val="bg1"/>
                </a:solidFill>
              </a:rPr>
              <a:t>Hyperspectral imaging has capacity to measure:</a:t>
            </a:r>
          </a:p>
          <a:p>
            <a:pPr lvl="1">
              <a:buFont typeface="Wingdings" panose="05000000000000000000" pitchFamily="2" charset="2"/>
              <a:buChar char="§"/>
            </a:pPr>
            <a:r>
              <a:rPr lang="en-US" sz="2400">
                <a:solidFill>
                  <a:schemeClr val="bg1"/>
                </a:solidFill>
              </a:rPr>
              <a:t>Biomass</a:t>
            </a:r>
          </a:p>
          <a:p>
            <a:pPr lvl="1">
              <a:buFont typeface="Wingdings" panose="05000000000000000000" pitchFamily="2" charset="2"/>
              <a:buChar char="§"/>
            </a:pPr>
            <a:r>
              <a:rPr lang="en-US" sz="2400">
                <a:solidFill>
                  <a:schemeClr val="bg1"/>
                </a:solidFill>
              </a:rPr>
              <a:t>Leaf Moisture</a:t>
            </a:r>
          </a:p>
          <a:p>
            <a:pPr lvl="1">
              <a:buFont typeface="Wingdings" panose="05000000000000000000" pitchFamily="2" charset="2"/>
              <a:buChar char="§"/>
            </a:pPr>
            <a:r>
              <a:rPr lang="en-US" sz="2400">
                <a:solidFill>
                  <a:schemeClr val="bg1"/>
                </a:solidFill>
              </a:rPr>
              <a:t>Chlorophyll Content</a:t>
            </a:r>
          </a:p>
          <a:p>
            <a:pPr lvl="1">
              <a:buFont typeface="Wingdings" panose="05000000000000000000" pitchFamily="2" charset="2"/>
              <a:buChar char="§"/>
            </a:pPr>
            <a:r>
              <a:rPr lang="en-US" sz="2400">
                <a:solidFill>
                  <a:schemeClr val="bg1"/>
                </a:solidFill>
              </a:rPr>
              <a:t>Diseases</a:t>
            </a:r>
          </a:p>
          <a:p>
            <a:pPr lvl="1">
              <a:buFont typeface="Wingdings" panose="05000000000000000000" pitchFamily="2" charset="2"/>
              <a:buChar char="§"/>
            </a:pPr>
            <a:r>
              <a:rPr lang="en-US" sz="2400">
                <a:solidFill>
                  <a:schemeClr val="bg1"/>
                </a:solidFill>
              </a:rPr>
              <a:t>And More …</a:t>
            </a:r>
          </a:p>
        </p:txBody>
      </p:sp>
      <p:grpSp>
        <p:nvGrpSpPr>
          <p:cNvPr id="24" name="Group 23">
            <a:extLst>
              <a:ext uri="{FF2B5EF4-FFF2-40B4-BE49-F238E27FC236}">
                <a16:creationId xmlns:a16="http://schemas.microsoft.com/office/drawing/2014/main" id="{1B16FA89-EEFF-4CDA-B0ED-0B91EADD77DA}"/>
              </a:ext>
            </a:extLst>
          </p:cNvPr>
          <p:cNvGrpSpPr/>
          <p:nvPr/>
        </p:nvGrpSpPr>
        <p:grpSpPr>
          <a:xfrm>
            <a:off x="153049" y="4263805"/>
            <a:ext cx="7575829" cy="1015663"/>
            <a:chOff x="153049" y="3940640"/>
            <a:chExt cx="7575829" cy="1015663"/>
          </a:xfrm>
        </p:grpSpPr>
        <p:sp>
          <p:nvSpPr>
            <p:cNvPr id="20" name="TextBox 19">
              <a:extLst>
                <a:ext uri="{FF2B5EF4-FFF2-40B4-BE49-F238E27FC236}">
                  <a16:creationId xmlns:a16="http://schemas.microsoft.com/office/drawing/2014/main" id="{23287C73-9F80-417E-94E6-ADB4787EB22F}"/>
                </a:ext>
              </a:extLst>
            </p:cNvPr>
            <p:cNvSpPr txBox="1"/>
            <p:nvPr/>
          </p:nvSpPr>
          <p:spPr>
            <a:xfrm>
              <a:off x="153049" y="4005439"/>
              <a:ext cx="2246079" cy="707886"/>
            </a:xfrm>
            <a:prstGeom prst="rect">
              <a:avLst/>
            </a:prstGeom>
            <a:solidFill>
              <a:schemeClr val="tx1"/>
            </a:solidFill>
          </p:spPr>
          <p:txBody>
            <a:bodyPr wrap="square" rtlCol="0">
              <a:spAutoFit/>
            </a:bodyPr>
            <a:lstStyle/>
            <a:p>
              <a:pPr algn="ctr"/>
              <a:r>
                <a:rPr lang="en-US" sz="2000" b="1">
                  <a:solidFill>
                    <a:schemeClr val="bg1"/>
                  </a:solidFill>
                </a:rPr>
                <a:t>Greyscale Imaging</a:t>
              </a:r>
            </a:p>
            <a:p>
              <a:pPr algn="ctr"/>
              <a:r>
                <a:rPr lang="en-US" sz="2000" b="1">
                  <a:solidFill>
                    <a:srgbClr val="FF0000"/>
                  </a:solidFill>
                </a:rPr>
                <a:t>(1 Band)</a:t>
              </a:r>
            </a:p>
          </p:txBody>
        </p:sp>
        <p:sp>
          <p:nvSpPr>
            <p:cNvPr id="21" name="TextBox 20">
              <a:extLst>
                <a:ext uri="{FF2B5EF4-FFF2-40B4-BE49-F238E27FC236}">
                  <a16:creationId xmlns:a16="http://schemas.microsoft.com/office/drawing/2014/main" id="{DD9FBB06-1C56-45D1-BB93-AE9E1B567C2F}"/>
                </a:ext>
              </a:extLst>
            </p:cNvPr>
            <p:cNvSpPr txBox="1"/>
            <p:nvPr/>
          </p:nvSpPr>
          <p:spPr>
            <a:xfrm>
              <a:off x="2905997" y="4037553"/>
              <a:ext cx="2246079" cy="707886"/>
            </a:xfrm>
            <a:prstGeom prst="rect">
              <a:avLst/>
            </a:prstGeom>
            <a:solidFill>
              <a:schemeClr val="tx1"/>
            </a:solidFill>
          </p:spPr>
          <p:txBody>
            <a:bodyPr wrap="square" rtlCol="0">
              <a:spAutoFit/>
            </a:bodyPr>
            <a:lstStyle/>
            <a:p>
              <a:pPr algn="ctr"/>
              <a:r>
                <a:rPr lang="en-US" sz="2000" b="1">
                  <a:solidFill>
                    <a:schemeClr val="bg1"/>
                  </a:solidFill>
                </a:rPr>
                <a:t>Color Imaging</a:t>
              </a:r>
            </a:p>
            <a:p>
              <a:pPr algn="ctr"/>
              <a:r>
                <a:rPr lang="en-US" sz="2000" b="1">
                  <a:solidFill>
                    <a:srgbClr val="FF0000"/>
                  </a:solidFill>
                </a:rPr>
                <a:t>(3 Bands)</a:t>
              </a:r>
            </a:p>
          </p:txBody>
        </p:sp>
        <p:sp>
          <p:nvSpPr>
            <p:cNvPr id="22" name="TextBox 21">
              <a:extLst>
                <a:ext uri="{FF2B5EF4-FFF2-40B4-BE49-F238E27FC236}">
                  <a16:creationId xmlns:a16="http://schemas.microsoft.com/office/drawing/2014/main" id="{A1755948-2A80-4234-8212-3F5930758E37}"/>
                </a:ext>
              </a:extLst>
            </p:cNvPr>
            <p:cNvSpPr txBox="1"/>
            <p:nvPr/>
          </p:nvSpPr>
          <p:spPr>
            <a:xfrm>
              <a:off x="5482799" y="3940640"/>
              <a:ext cx="2246079" cy="1015663"/>
            </a:xfrm>
            <a:prstGeom prst="rect">
              <a:avLst/>
            </a:prstGeom>
            <a:solidFill>
              <a:schemeClr val="tx1"/>
            </a:solidFill>
          </p:spPr>
          <p:txBody>
            <a:bodyPr wrap="square" rtlCol="0">
              <a:spAutoFit/>
            </a:bodyPr>
            <a:lstStyle/>
            <a:p>
              <a:pPr algn="ctr"/>
              <a:r>
                <a:rPr lang="en-US" sz="2000" b="1">
                  <a:solidFill>
                    <a:schemeClr val="bg1"/>
                  </a:solidFill>
                </a:rPr>
                <a:t>Hyperspectral Imaging</a:t>
              </a:r>
            </a:p>
            <a:p>
              <a:pPr algn="ctr"/>
              <a:r>
                <a:rPr lang="en-US" sz="2000" b="1">
                  <a:solidFill>
                    <a:srgbClr val="FF0000"/>
                  </a:solidFill>
                </a:rPr>
                <a:t>(over 100 Bands)</a:t>
              </a:r>
            </a:p>
          </p:txBody>
        </p:sp>
      </p:grpSp>
      <p:sp>
        <p:nvSpPr>
          <p:cNvPr id="25" name="Arrow: Down 24">
            <a:extLst>
              <a:ext uri="{FF2B5EF4-FFF2-40B4-BE49-F238E27FC236}">
                <a16:creationId xmlns:a16="http://schemas.microsoft.com/office/drawing/2014/main" id="{180BCD3E-1DF2-4ED9-BBF8-22BB44B82173}"/>
              </a:ext>
            </a:extLst>
          </p:cNvPr>
          <p:cNvSpPr/>
          <p:nvPr/>
        </p:nvSpPr>
        <p:spPr>
          <a:xfrm rot="16200000">
            <a:off x="3848731" y="173067"/>
            <a:ext cx="360613" cy="775197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E782C18-13A7-4ED0-9C64-001D47DD4FD2}"/>
              </a:ext>
            </a:extLst>
          </p:cNvPr>
          <p:cNvSpPr/>
          <p:nvPr/>
        </p:nvSpPr>
        <p:spPr>
          <a:xfrm>
            <a:off x="-270894" y="3603473"/>
            <a:ext cx="3254684" cy="369332"/>
          </a:xfrm>
          <a:prstGeom prst="rect">
            <a:avLst/>
          </a:prstGeom>
        </p:spPr>
        <p:txBody>
          <a:bodyPr wrap="square">
            <a:spAutoFit/>
          </a:bodyPr>
          <a:lstStyle/>
          <a:p>
            <a:pPr algn="ctr"/>
            <a:r>
              <a:rPr lang="en-US" b="1">
                <a:solidFill>
                  <a:schemeClr val="bg1"/>
                </a:solidFill>
              </a:rPr>
              <a:t>Evolution of plant vision</a:t>
            </a:r>
          </a:p>
        </p:txBody>
      </p:sp>
      <p:pic>
        <p:nvPicPr>
          <p:cNvPr id="27" name="Picture 26">
            <a:extLst>
              <a:ext uri="{FF2B5EF4-FFF2-40B4-BE49-F238E27FC236}">
                <a16:creationId xmlns:a16="http://schemas.microsoft.com/office/drawing/2014/main" id="{889800EB-53D4-4612-9B3D-059B950FF966}"/>
              </a:ext>
            </a:extLst>
          </p:cNvPr>
          <p:cNvPicPr>
            <a:picLocks noChangeAspect="1"/>
          </p:cNvPicPr>
          <p:nvPr/>
        </p:nvPicPr>
        <p:blipFill>
          <a:blip r:embed="rId4"/>
          <a:stretch>
            <a:fillRect/>
          </a:stretch>
        </p:blipFill>
        <p:spPr>
          <a:xfrm>
            <a:off x="8190551" y="925576"/>
            <a:ext cx="3559853" cy="2473347"/>
          </a:xfrm>
          <a:prstGeom prst="rect">
            <a:avLst/>
          </a:prstGeom>
        </p:spPr>
      </p:pic>
    </p:spTree>
    <p:extLst>
      <p:ext uri="{BB962C8B-B14F-4D97-AF65-F5344CB8AC3E}">
        <p14:creationId xmlns:p14="http://schemas.microsoft.com/office/powerpoint/2010/main" val="362382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64321468-1F2E-4F98-9093-3315385931E2}"/>
              </a:ext>
            </a:extLst>
          </p:cNvPr>
          <p:cNvSpPr>
            <a:spLocks noGrp="1"/>
          </p:cNvSpPr>
          <p:nvPr>
            <p:ph type="subTitle" idx="1"/>
          </p:nvPr>
        </p:nvSpPr>
        <p:spPr>
          <a:xfrm>
            <a:off x="2573703" y="182880"/>
            <a:ext cx="7321993" cy="498598"/>
          </a:xfrm>
        </p:spPr>
        <p:txBody>
          <a:bodyPr/>
          <a:lstStyle/>
          <a:p>
            <a:pPr algn="ctr"/>
            <a:r>
              <a:rPr lang="en-US" sz="3600" dirty="0">
                <a:solidFill>
                  <a:schemeClr val="bg1"/>
                </a:solidFill>
                <a:latin typeface="Acumin Pro ExtraCondensed" panose="020B0604020202020204" charset="0"/>
              </a:rPr>
              <a:t>Hyperspectral phenotyping platforms</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a:p>
        </p:txBody>
      </p:sp>
      <p:pic>
        <p:nvPicPr>
          <p:cNvPr id="2" name="Picture 1">
            <a:extLst>
              <a:ext uri="{FF2B5EF4-FFF2-40B4-BE49-F238E27FC236}">
                <a16:creationId xmlns:a16="http://schemas.microsoft.com/office/drawing/2014/main" id="{507748DF-24B7-4353-B966-D9E432E898BD}"/>
              </a:ext>
            </a:extLst>
          </p:cNvPr>
          <p:cNvPicPr>
            <a:picLocks noChangeAspect="1"/>
          </p:cNvPicPr>
          <p:nvPr/>
        </p:nvPicPr>
        <p:blipFill rotWithShape="1">
          <a:blip r:embed="rId3"/>
          <a:srcRect l="13036"/>
          <a:stretch/>
        </p:blipFill>
        <p:spPr>
          <a:xfrm>
            <a:off x="2123827" y="1139528"/>
            <a:ext cx="2873828" cy="2011680"/>
          </a:xfrm>
          <a:prstGeom prst="rect">
            <a:avLst/>
          </a:prstGeom>
        </p:spPr>
      </p:pic>
      <p:pic>
        <p:nvPicPr>
          <p:cNvPr id="4" name="Picture 3">
            <a:extLst>
              <a:ext uri="{FF2B5EF4-FFF2-40B4-BE49-F238E27FC236}">
                <a16:creationId xmlns:a16="http://schemas.microsoft.com/office/drawing/2014/main" id="{C689D567-F8B2-46AA-9578-FC8EAE087523}"/>
              </a:ext>
            </a:extLst>
          </p:cNvPr>
          <p:cNvPicPr>
            <a:picLocks noChangeAspect="1"/>
          </p:cNvPicPr>
          <p:nvPr/>
        </p:nvPicPr>
        <p:blipFill>
          <a:blip r:embed="rId4"/>
          <a:stretch>
            <a:fillRect/>
          </a:stretch>
        </p:blipFill>
        <p:spPr>
          <a:xfrm>
            <a:off x="2123827" y="3742032"/>
            <a:ext cx="2907042" cy="1936816"/>
          </a:xfrm>
          <a:prstGeom prst="rect">
            <a:avLst/>
          </a:prstGeom>
        </p:spPr>
      </p:pic>
      <p:pic>
        <p:nvPicPr>
          <p:cNvPr id="5" name="Picture 4">
            <a:extLst>
              <a:ext uri="{FF2B5EF4-FFF2-40B4-BE49-F238E27FC236}">
                <a16:creationId xmlns:a16="http://schemas.microsoft.com/office/drawing/2014/main" id="{22859597-AB6B-4D85-9CD6-A822292E1A2D}"/>
              </a:ext>
            </a:extLst>
          </p:cNvPr>
          <p:cNvPicPr>
            <a:picLocks noChangeAspect="1"/>
          </p:cNvPicPr>
          <p:nvPr/>
        </p:nvPicPr>
        <p:blipFill>
          <a:blip r:embed="rId5"/>
          <a:stretch>
            <a:fillRect/>
          </a:stretch>
        </p:blipFill>
        <p:spPr>
          <a:xfrm>
            <a:off x="7017972" y="1153809"/>
            <a:ext cx="2780521" cy="1997399"/>
          </a:xfrm>
          <a:prstGeom prst="rect">
            <a:avLst/>
          </a:prstGeom>
        </p:spPr>
      </p:pic>
      <p:pic>
        <p:nvPicPr>
          <p:cNvPr id="7" name="Picture 6">
            <a:extLst>
              <a:ext uri="{FF2B5EF4-FFF2-40B4-BE49-F238E27FC236}">
                <a16:creationId xmlns:a16="http://schemas.microsoft.com/office/drawing/2014/main" id="{4D35E4A7-1BD9-40D3-81EB-D9B67AE2054E}"/>
              </a:ext>
            </a:extLst>
          </p:cNvPr>
          <p:cNvPicPr>
            <a:picLocks noChangeAspect="1"/>
          </p:cNvPicPr>
          <p:nvPr/>
        </p:nvPicPr>
        <p:blipFill>
          <a:blip r:embed="rId6"/>
          <a:stretch>
            <a:fillRect/>
          </a:stretch>
        </p:blipFill>
        <p:spPr>
          <a:xfrm>
            <a:off x="7017971" y="3764328"/>
            <a:ext cx="2780521" cy="1908254"/>
          </a:xfrm>
          <a:prstGeom prst="rect">
            <a:avLst/>
          </a:prstGeom>
        </p:spPr>
      </p:pic>
      <p:sp>
        <p:nvSpPr>
          <p:cNvPr id="8" name="Rectangle 7">
            <a:extLst>
              <a:ext uri="{FF2B5EF4-FFF2-40B4-BE49-F238E27FC236}">
                <a16:creationId xmlns:a16="http://schemas.microsoft.com/office/drawing/2014/main" id="{8FD64A26-FA0D-4D19-A715-3AFABF486BE7}"/>
              </a:ext>
            </a:extLst>
          </p:cNvPr>
          <p:cNvSpPr/>
          <p:nvPr/>
        </p:nvSpPr>
        <p:spPr>
          <a:xfrm>
            <a:off x="2094176" y="3163740"/>
            <a:ext cx="2526525" cy="461665"/>
          </a:xfrm>
          <a:prstGeom prst="rect">
            <a:avLst/>
          </a:prstGeom>
        </p:spPr>
        <p:txBody>
          <a:bodyPr wrap="none">
            <a:spAutoFit/>
          </a:bodyPr>
          <a:lstStyle/>
          <a:p>
            <a:pPr lvl="1"/>
            <a:r>
              <a:rPr lang="en-US" sz="2400" b="1">
                <a:solidFill>
                  <a:schemeClr val="bg1"/>
                </a:solidFill>
              </a:rPr>
              <a:t>Indoor Imager </a:t>
            </a:r>
          </a:p>
        </p:txBody>
      </p:sp>
      <p:sp>
        <p:nvSpPr>
          <p:cNvPr id="12" name="Rectangle 11">
            <a:extLst>
              <a:ext uri="{FF2B5EF4-FFF2-40B4-BE49-F238E27FC236}">
                <a16:creationId xmlns:a16="http://schemas.microsoft.com/office/drawing/2014/main" id="{B9DE8C95-ED38-456A-8F08-300A2D99AB65}"/>
              </a:ext>
            </a:extLst>
          </p:cNvPr>
          <p:cNvSpPr/>
          <p:nvPr/>
        </p:nvSpPr>
        <p:spPr>
          <a:xfrm>
            <a:off x="6394607" y="3163739"/>
            <a:ext cx="3622851" cy="461665"/>
          </a:xfrm>
          <a:prstGeom prst="rect">
            <a:avLst/>
          </a:prstGeom>
        </p:spPr>
        <p:txBody>
          <a:bodyPr wrap="none">
            <a:spAutoFit/>
          </a:bodyPr>
          <a:lstStyle/>
          <a:p>
            <a:pPr lvl="1"/>
            <a:r>
              <a:rPr lang="en-US" sz="2400" b="1">
                <a:solidFill>
                  <a:schemeClr val="bg1"/>
                </a:solidFill>
              </a:rPr>
              <a:t>Ground-based vehicles </a:t>
            </a:r>
          </a:p>
        </p:txBody>
      </p:sp>
      <p:sp>
        <p:nvSpPr>
          <p:cNvPr id="15" name="Rectangle 14">
            <a:extLst>
              <a:ext uri="{FF2B5EF4-FFF2-40B4-BE49-F238E27FC236}">
                <a16:creationId xmlns:a16="http://schemas.microsoft.com/office/drawing/2014/main" id="{1F4B0DEC-5952-4A9D-90D6-698ADAC07CDF}"/>
              </a:ext>
            </a:extLst>
          </p:cNvPr>
          <p:cNvSpPr/>
          <p:nvPr/>
        </p:nvSpPr>
        <p:spPr>
          <a:xfrm>
            <a:off x="1245937" y="5719144"/>
            <a:ext cx="4070602" cy="830997"/>
          </a:xfrm>
          <a:prstGeom prst="rect">
            <a:avLst/>
          </a:prstGeom>
        </p:spPr>
        <p:txBody>
          <a:bodyPr wrap="none">
            <a:spAutoFit/>
          </a:bodyPr>
          <a:lstStyle/>
          <a:p>
            <a:pPr lvl="1" algn="ctr"/>
            <a:r>
              <a:rPr lang="en-US" sz="2400" b="1">
                <a:solidFill>
                  <a:schemeClr val="bg1"/>
                </a:solidFill>
              </a:rPr>
              <a:t>Unmanned Aerial Vehicles </a:t>
            </a:r>
          </a:p>
          <a:p>
            <a:pPr lvl="1" algn="ctr"/>
            <a:r>
              <a:rPr lang="en-US" sz="2400" b="1">
                <a:solidFill>
                  <a:schemeClr val="bg1"/>
                </a:solidFill>
              </a:rPr>
              <a:t>(UAV)</a:t>
            </a:r>
          </a:p>
        </p:txBody>
      </p:sp>
      <p:sp>
        <p:nvSpPr>
          <p:cNvPr id="16" name="Rectangle 15">
            <a:extLst>
              <a:ext uri="{FF2B5EF4-FFF2-40B4-BE49-F238E27FC236}">
                <a16:creationId xmlns:a16="http://schemas.microsoft.com/office/drawing/2014/main" id="{7C6F59F0-F1B1-4F9F-98A2-301216D9859C}"/>
              </a:ext>
            </a:extLst>
          </p:cNvPr>
          <p:cNvSpPr/>
          <p:nvPr/>
        </p:nvSpPr>
        <p:spPr>
          <a:xfrm>
            <a:off x="7363110" y="5719144"/>
            <a:ext cx="1685846" cy="461665"/>
          </a:xfrm>
          <a:prstGeom prst="rect">
            <a:avLst/>
          </a:prstGeom>
        </p:spPr>
        <p:txBody>
          <a:bodyPr wrap="none">
            <a:spAutoFit/>
          </a:bodyPr>
          <a:lstStyle/>
          <a:p>
            <a:pPr lvl="1"/>
            <a:r>
              <a:rPr lang="en-US" sz="2400" b="1">
                <a:solidFill>
                  <a:schemeClr val="bg1"/>
                </a:solidFill>
              </a:rPr>
              <a:t>Satellite</a:t>
            </a:r>
          </a:p>
        </p:txBody>
      </p:sp>
    </p:spTree>
    <p:extLst>
      <p:ext uri="{BB962C8B-B14F-4D97-AF65-F5344CB8AC3E}">
        <p14:creationId xmlns:p14="http://schemas.microsoft.com/office/powerpoint/2010/main" val="325852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64321468-1F2E-4F98-9093-3315385931E2}"/>
              </a:ext>
            </a:extLst>
          </p:cNvPr>
          <p:cNvSpPr>
            <a:spLocks noGrp="1"/>
          </p:cNvSpPr>
          <p:nvPr>
            <p:ph type="subTitle" idx="1"/>
          </p:nvPr>
        </p:nvSpPr>
        <p:spPr>
          <a:xfrm>
            <a:off x="457200" y="182880"/>
            <a:ext cx="9715500" cy="876137"/>
          </a:xfrm>
        </p:spPr>
        <p:txBody>
          <a:bodyPr/>
          <a:lstStyle/>
          <a:p>
            <a:r>
              <a:rPr lang="en-US" sz="2800" dirty="0">
                <a:solidFill>
                  <a:schemeClr val="bg1"/>
                </a:solidFill>
              </a:rPr>
              <a:t>Plant Phenotyping is a War Between </a:t>
            </a:r>
            <a:r>
              <a:rPr lang="en-US" sz="3200" dirty="0">
                <a:solidFill>
                  <a:schemeClr val="accent6">
                    <a:lumMod val="50000"/>
                  </a:schemeClr>
                </a:solidFill>
              </a:rPr>
              <a:t>Signal</a:t>
            </a:r>
            <a:r>
              <a:rPr lang="en-US" sz="2800" dirty="0">
                <a:solidFill>
                  <a:schemeClr val="bg1"/>
                </a:solidFill>
              </a:rPr>
              <a:t> and </a:t>
            </a:r>
            <a:r>
              <a:rPr lang="en-US" sz="3200" dirty="0">
                <a:solidFill>
                  <a:srgbClr val="FF0000"/>
                </a:solidFill>
              </a:rPr>
              <a:t>Noise</a:t>
            </a:r>
            <a:endParaRPr lang="en-US" sz="2800" dirty="0">
              <a:solidFill>
                <a:srgbClr val="FF0000"/>
              </a:solidFill>
            </a:endParaRPr>
          </a:p>
          <a:p>
            <a:endParaRPr lang="en-US" dirty="0">
              <a:solidFill>
                <a:schemeClr val="bg1"/>
              </a:solidFill>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a:xfrm>
            <a:off x="11097068" y="6202177"/>
            <a:ext cx="487680" cy="365760"/>
          </a:xfrm>
        </p:spPr>
        <p:txBody>
          <a:bodyPr/>
          <a:lstStyle/>
          <a:p>
            <a:fld id="{8A7A6979-0714-4377-B894-6BE4C2D6E202}" type="slidenum">
              <a:rPr lang="en-US" smtClean="0"/>
              <a:pPr/>
              <a:t>3</a:t>
            </a:fld>
            <a:endParaRPr lang="en-US"/>
          </a:p>
        </p:txBody>
      </p:sp>
      <p:sp>
        <p:nvSpPr>
          <p:cNvPr id="4" name="Rectangle 3">
            <a:extLst>
              <a:ext uri="{FF2B5EF4-FFF2-40B4-BE49-F238E27FC236}">
                <a16:creationId xmlns:a16="http://schemas.microsoft.com/office/drawing/2014/main" id="{091C0DA9-93EB-48D9-9D5D-C98DC9DCED1B}"/>
              </a:ext>
            </a:extLst>
          </p:cNvPr>
          <p:cNvSpPr/>
          <p:nvPr/>
        </p:nvSpPr>
        <p:spPr>
          <a:xfrm>
            <a:off x="6366015" y="1929117"/>
            <a:ext cx="5074791" cy="3447098"/>
          </a:xfrm>
          <a:prstGeom prst="rect">
            <a:avLst/>
          </a:prstGeom>
        </p:spPr>
        <p:txBody>
          <a:bodyPr wrap="square">
            <a:spAutoFit/>
          </a:bodyPr>
          <a:lstStyle/>
          <a:p>
            <a:r>
              <a:rPr lang="en-US" sz="2400">
                <a:solidFill>
                  <a:schemeClr val="bg1"/>
                </a:solidFill>
              </a:rPr>
              <a:t>We’re looking for</a:t>
            </a:r>
            <a:r>
              <a:rPr lang="en-US" sz="2400" b="1">
                <a:solidFill>
                  <a:schemeClr val="bg1"/>
                </a:solidFill>
              </a:rPr>
              <a:t> </a:t>
            </a:r>
            <a:r>
              <a:rPr lang="en-US" sz="2400" b="1">
                <a:solidFill>
                  <a:srgbClr val="00B050"/>
                </a:solidFill>
              </a:rPr>
              <a:t>&lt;5% </a:t>
            </a:r>
            <a:r>
              <a:rPr lang="en-US" sz="2400">
                <a:solidFill>
                  <a:schemeClr val="bg1"/>
                </a:solidFill>
              </a:rPr>
              <a:t>yield improvement signal, </a:t>
            </a:r>
          </a:p>
          <a:p>
            <a:endParaRPr lang="en-US" sz="2400">
              <a:solidFill>
                <a:schemeClr val="bg1"/>
              </a:solidFill>
            </a:endParaRPr>
          </a:p>
          <a:p>
            <a:r>
              <a:rPr lang="en-US" sz="2400">
                <a:solidFill>
                  <a:schemeClr val="bg1"/>
                </a:solidFill>
              </a:rPr>
              <a:t>among </a:t>
            </a:r>
            <a:r>
              <a:rPr lang="en-US" sz="2400" b="1">
                <a:solidFill>
                  <a:srgbClr val="FF0000"/>
                </a:solidFill>
              </a:rPr>
              <a:t>&gt;200% </a:t>
            </a:r>
            <a:r>
              <a:rPr lang="en-US" sz="2400">
                <a:solidFill>
                  <a:schemeClr val="bg1"/>
                </a:solidFill>
              </a:rPr>
              <a:t>difference caused by environmental variations </a:t>
            </a:r>
          </a:p>
          <a:p>
            <a:pPr marL="342900" indent="-342900">
              <a:buFont typeface="Arial" panose="020B0604020202020204" pitchFamily="34" charset="0"/>
              <a:buChar char="•"/>
            </a:pPr>
            <a:r>
              <a:rPr lang="en-US" sz="2000">
                <a:solidFill>
                  <a:schemeClr val="bg1"/>
                </a:solidFill>
              </a:rPr>
              <a:t>Non-uniform growth environment  </a:t>
            </a:r>
          </a:p>
          <a:p>
            <a:pPr marL="342900" indent="-342900">
              <a:buFont typeface="Arial" panose="020B0604020202020204" pitchFamily="34" charset="0"/>
              <a:buChar char="•"/>
            </a:pPr>
            <a:r>
              <a:rPr lang="en-US" sz="2000">
                <a:solidFill>
                  <a:schemeClr val="bg1"/>
                </a:solidFill>
              </a:rPr>
              <a:t>Changing leaf angels</a:t>
            </a:r>
          </a:p>
          <a:p>
            <a:pPr marL="342900" indent="-342900">
              <a:buFont typeface="Arial" panose="020B0604020202020204" pitchFamily="34" charset="0"/>
              <a:buChar char="•"/>
            </a:pPr>
            <a:r>
              <a:rPr lang="en-US" sz="2000">
                <a:solidFill>
                  <a:schemeClr val="bg1"/>
                </a:solidFill>
              </a:rPr>
              <a:t>Various environmental conditions</a:t>
            </a:r>
          </a:p>
          <a:p>
            <a:pPr marL="342900" indent="-342900">
              <a:buFont typeface="Arial" panose="020B0604020202020204" pitchFamily="34" charset="0"/>
              <a:buChar char="•"/>
            </a:pPr>
            <a:r>
              <a:rPr lang="en-US" sz="2000">
                <a:solidFill>
                  <a:schemeClr val="bg1"/>
                </a:solidFill>
              </a:rPr>
              <a:t>Different imaging time</a:t>
            </a:r>
          </a:p>
          <a:p>
            <a:endParaRPr lang="en-US">
              <a:solidFill>
                <a:schemeClr val="bg1"/>
              </a:solidFill>
            </a:endParaRPr>
          </a:p>
        </p:txBody>
      </p:sp>
      <p:sp>
        <p:nvSpPr>
          <p:cNvPr id="5" name="Rectangle 4">
            <a:extLst>
              <a:ext uri="{FF2B5EF4-FFF2-40B4-BE49-F238E27FC236}">
                <a16:creationId xmlns:a16="http://schemas.microsoft.com/office/drawing/2014/main" id="{2F63A63A-7F60-49C1-8DE9-899DC922667F}"/>
              </a:ext>
            </a:extLst>
          </p:cNvPr>
          <p:cNvSpPr/>
          <p:nvPr/>
        </p:nvSpPr>
        <p:spPr>
          <a:xfrm>
            <a:off x="1105598" y="4493157"/>
            <a:ext cx="3865101" cy="461665"/>
          </a:xfrm>
          <a:prstGeom prst="rect">
            <a:avLst/>
          </a:prstGeom>
        </p:spPr>
        <p:txBody>
          <a:bodyPr wrap="square">
            <a:spAutoFit/>
          </a:bodyPr>
          <a:lstStyle/>
          <a:p>
            <a:r>
              <a:rPr lang="en-US" sz="2400" b="1">
                <a:solidFill>
                  <a:schemeClr val="bg1"/>
                </a:solidFill>
              </a:rPr>
              <a:t>Plant phenotyping data </a:t>
            </a:r>
          </a:p>
        </p:txBody>
      </p:sp>
      <p:sp>
        <p:nvSpPr>
          <p:cNvPr id="57" name="Flowchart: Connector 56">
            <a:extLst>
              <a:ext uri="{FF2B5EF4-FFF2-40B4-BE49-F238E27FC236}">
                <a16:creationId xmlns:a16="http://schemas.microsoft.com/office/drawing/2014/main" id="{F59D78CF-4E29-48ED-AE97-308B67AA8001}"/>
              </a:ext>
            </a:extLst>
          </p:cNvPr>
          <p:cNvSpPr/>
          <p:nvPr/>
        </p:nvSpPr>
        <p:spPr>
          <a:xfrm>
            <a:off x="8145117" y="726942"/>
            <a:ext cx="871912" cy="516414"/>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188C8BC7-45DC-4381-837C-9DB0406D2E6F}"/>
              </a:ext>
            </a:extLst>
          </p:cNvPr>
          <p:cNvSpPr/>
          <p:nvPr/>
        </p:nvSpPr>
        <p:spPr>
          <a:xfrm>
            <a:off x="6314569" y="768598"/>
            <a:ext cx="871912" cy="516414"/>
          </a:xfrm>
          <a:prstGeom prst="flowChartConnector">
            <a:avLst/>
          </a:prstGeom>
          <a:solidFill>
            <a:schemeClr val="accent6"/>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C72EA63-56FE-4896-A1E4-CDC96A466A60}"/>
              </a:ext>
            </a:extLst>
          </p:cNvPr>
          <p:cNvGrpSpPr/>
          <p:nvPr/>
        </p:nvGrpSpPr>
        <p:grpSpPr>
          <a:xfrm>
            <a:off x="603318" y="1960818"/>
            <a:ext cx="5016734" cy="2264009"/>
            <a:chOff x="603318" y="1960818"/>
            <a:chExt cx="5016734" cy="2264009"/>
          </a:xfrm>
        </p:grpSpPr>
        <p:sp>
          <p:nvSpPr>
            <p:cNvPr id="73" name="Flowchart: Connector 72">
              <a:extLst>
                <a:ext uri="{FF2B5EF4-FFF2-40B4-BE49-F238E27FC236}">
                  <a16:creationId xmlns:a16="http://schemas.microsoft.com/office/drawing/2014/main" id="{F2ECDEB1-61F5-462C-9AC2-F6122CADC177}"/>
                </a:ext>
              </a:extLst>
            </p:cNvPr>
            <p:cNvSpPr/>
            <p:nvPr/>
          </p:nvSpPr>
          <p:spPr>
            <a:xfrm>
              <a:off x="1512266" y="2670262"/>
              <a:ext cx="1646300" cy="737835"/>
            </a:xfrm>
            <a:prstGeom prst="flowChartConnector">
              <a:avLst/>
            </a:prstGeom>
            <a:solidFill>
              <a:schemeClr val="accent6"/>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Genotype</a:t>
              </a:r>
            </a:p>
            <a:p>
              <a:pPr algn="ctr"/>
              <a:r>
                <a:rPr lang="en-US"/>
                <a:t>difference</a:t>
              </a:r>
            </a:p>
          </p:txBody>
        </p:sp>
        <p:sp>
          <p:nvSpPr>
            <p:cNvPr id="75" name="Flowchart: Connector 74">
              <a:extLst>
                <a:ext uri="{FF2B5EF4-FFF2-40B4-BE49-F238E27FC236}">
                  <a16:creationId xmlns:a16="http://schemas.microsoft.com/office/drawing/2014/main" id="{0C50F6D4-D9D5-490B-BC6A-5B6EF9CA464D}"/>
                </a:ext>
              </a:extLst>
            </p:cNvPr>
            <p:cNvSpPr/>
            <p:nvPr/>
          </p:nvSpPr>
          <p:spPr>
            <a:xfrm>
              <a:off x="1002674" y="1999818"/>
              <a:ext cx="1405675" cy="656302"/>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a:p>
              <a:pPr algn="ctr"/>
              <a:r>
                <a:rPr lang="en-US"/>
                <a:t>Micro-climate</a:t>
              </a:r>
            </a:p>
            <a:p>
              <a:pPr algn="ctr"/>
              <a:endParaRPr lang="en-US"/>
            </a:p>
          </p:txBody>
        </p:sp>
        <p:sp>
          <p:nvSpPr>
            <p:cNvPr id="81" name="Flowchart: Connector 80">
              <a:extLst>
                <a:ext uri="{FF2B5EF4-FFF2-40B4-BE49-F238E27FC236}">
                  <a16:creationId xmlns:a16="http://schemas.microsoft.com/office/drawing/2014/main" id="{B8563A32-C419-49AC-8046-308BBE11FB0F}"/>
                </a:ext>
              </a:extLst>
            </p:cNvPr>
            <p:cNvSpPr/>
            <p:nvPr/>
          </p:nvSpPr>
          <p:spPr>
            <a:xfrm>
              <a:off x="603318" y="3410811"/>
              <a:ext cx="1405675" cy="656302"/>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a:p>
              <a:pPr algn="ctr"/>
              <a:r>
                <a:rPr lang="en-US"/>
                <a:t>Leaf angle</a:t>
              </a:r>
            </a:p>
            <a:p>
              <a:pPr algn="ctr"/>
              <a:endParaRPr lang="en-US"/>
            </a:p>
          </p:txBody>
        </p:sp>
        <p:sp>
          <p:nvSpPr>
            <p:cNvPr id="82" name="Flowchart: Connector 81">
              <a:extLst>
                <a:ext uri="{FF2B5EF4-FFF2-40B4-BE49-F238E27FC236}">
                  <a16:creationId xmlns:a16="http://schemas.microsoft.com/office/drawing/2014/main" id="{83AB7718-8CA5-40FC-9931-D4F7C2E52352}"/>
                </a:ext>
              </a:extLst>
            </p:cNvPr>
            <p:cNvSpPr/>
            <p:nvPr/>
          </p:nvSpPr>
          <p:spPr>
            <a:xfrm>
              <a:off x="2594369" y="3537899"/>
              <a:ext cx="1522688" cy="686928"/>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Sun angle</a:t>
              </a:r>
            </a:p>
          </p:txBody>
        </p:sp>
        <p:sp>
          <p:nvSpPr>
            <p:cNvPr id="83" name="Flowchart: Connector 82">
              <a:extLst>
                <a:ext uri="{FF2B5EF4-FFF2-40B4-BE49-F238E27FC236}">
                  <a16:creationId xmlns:a16="http://schemas.microsoft.com/office/drawing/2014/main" id="{9BB96132-8D37-475B-94B3-A4699FE1A3C1}"/>
                </a:ext>
              </a:extLst>
            </p:cNvPr>
            <p:cNvSpPr/>
            <p:nvPr/>
          </p:nvSpPr>
          <p:spPr>
            <a:xfrm>
              <a:off x="3305164" y="1960818"/>
              <a:ext cx="1405675" cy="656302"/>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a:p>
              <a:pPr algn="ctr"/>
              <a:r>
                <a:rPr lang="en-US"/>
                <a:t>Image time</a:t>
              </a:r>
            </a:p>
            <a:p>
              <a:pPr algn="ctr"/>
              <a:endParaRPr lang="en-US"/>
            </a:p>
          </p:txBody>
        </p:sp>
        <p:sp>
          <p:nvSpPr>
            <p:cNvPr id="84" name="Flowchart: Connector 83">
              <a:extLst>
                <a:ext uri="{FF2B5EF4-FFF2-40B4-BE49-F238E27FC236}">
                  <a16:creationId xmlns:a16="http://schemas.microsoft.com/office/drawing/2014/main" id="{7AA29667-4DC0-4A6A-BBCA-D0A93DCA03DD}"/>
                </a:ext>
              </a:extLst>
            </p:cNvPr>
            <p:cNvSpPr/>
            <p:nvPr/>
          </p:nvSpPr>
          <p:spPr>
            <a:xfrm>
              <a:off x="3973752" y="2677333"/>
              <a:ext cx="1646300" cy="737835"/>
            </a:xfrm>
            <a:prstGeom prst="flowChartConnector">
              <a:avLst/>
            </a:prstGeom>
            <a:solidFill>
              <a:schemeClr val="accent6"/>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Treatment effects  </a:t>
              </a:r>
            </a:p>
          </p:txBody>
        </p:sp>
        <p:sp>
          <p:nvSpPr>
            <p:cNvPr id="85" name="Flowchart: Connector 84">
              <a:extLst>
                <a:ext uri="{FF2B5EF4-FFF2-40B4-BE49-F238E27FC236}">
                  <a16:creationId xmlns:a16="http://schemas.microsoft.com/office/drawing/2014/main" id="{85497782-BCBD-4C06-8A17-556BCDA5C4DA}"/>
                </a:ext>
              </a:extLst>
            </p:cNvPr>
            <p:cNvSpPr/>
            <p:nvPr/>
          </p:nvSpPr>
          <p:spPr>
            <a:xfrm>
              <a:off x="4417581" y="3603856"/>
              <a:ext cx="1202471" cy="555013"/>
            </a:xfrm>
            <a:prstGeom prst="flowChartConnector">
              <a:avLst/>
            </a:prstGeom>
            <a:solidFill>
              <a:srgbClr val="FF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t>
              </a:r>
            </a:p>
          </p:txBody>
        </p:sp>
        <p:sp>
          <p:nvSpPr>
            <p:cNvPr id="86" name="Flowchart: Connector 85">
              <a:extLst>
                <a:ext uri="{FF2B5EF4-FFF2-40B4-BE49-F238E27FC236}">
                  <a16:creationId xmlns:a16="http://schemas.microsoft.com/office/drawing/2014/main" id="{E383AA77-AE1F-4A6D-A845-1A8E9AC55E22}"/>
                </a:ext>
              </a:extLst>
            </p:cNvPr>
            <p:cNvSpPr/>
            <p:nvPr/>
          </p:nvSpPr>
          <p:spPr>
            <a:xfrm>
              <a:off x="3227789" y="2832736"/>
              <a:ext cx="714007" cy="340611"/>
            </a:xfrm>
            <a:prstGeom prst="flowChartConnector">
              <a:avLst/>
            </a:prstGeom>
            <a:solidFill>
              <a:schemeClr val="accent6"/>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t>
              </a:r>
            </a:p>
          </p:txBody>
        </p:sp>
      </p:grpSp>
    </p:spTree>
    <p:extLst>
      <p:ext uri="{BB962C8B-B14F-4D97-AF65-F5344CB8AC3E}">
        <p14:creationId xmlns:p14="http://schemas.microsoft.com/office/powerpoint/2010/main" val="361884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182880"/>
            <a:ext cx="9234309" cy="553998"/>
          </a:xfrm>
        </p:spPr>
        <p:txBody>
          <a:bodyPr/>
          <a:lstStyle/>
          <a:p>
            <a:pPr algn="ctr"/>
            <a:r>
              <a:rPr lang="en-US" sz="4000" i="0" dirty="0">
                <a:solidFill>
                  <a:schemeClr val="bg1"/>
                </a:solidFill>
                <a:latin typeface="Acumin Pro ExtraCondensed" panose="020B0604020202020204" charset="0"/>
              </a:rPr>
              <a:t>Research Objectives</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221927" y="1477701"/>
            <a:ext cx="10101602" cy="3411537"/>
          </a:xfrm>
        </p:spPr>
        <p:txBody>
          <a:bodyPr>
            <a:normAutofit fontScale="92500"/>
          </a:bodyPr>
          <a:lstStyle/>
          <a:p>
            <a:pPr lvl="0"/>
            <a:r>
              <a:rPr lang="en-US" sz="2800" b="1"/>
              <a:t>Reduce the heterogenous microclimate in greenhouse </a:t>
            </a:r>
            <a:r>
              <a:rPr lang="en-US" sz="2800" b="1">
                <a:solidFill>
                  <a:srgbClr val="FF0000"/>
                </a:solidFill>
              </a:rPr>
              <a:t>(noise from non-uniform environment)</a:t>
            </a:r>
          </a:p>
          <a:p>
            <a:pPr lvl="1"/>
            <a:r>
              <a:rPr lang="en-US">
                <a:solidFill>
                  <a:schemeClr val="bg1"/>
                </a:solidFill>
              </a:rPr>
              <a:t>Greenhouse simulation model (Ma et al. 2019a)</a:t>
            </a:r>
          </a:p>
          <a:p>
            <a:pPr lvl="1"/>
            <a:r>
              <a:rPr lang="en-US">
                <a:solidFill>
                  <a:schemeClr val="bg1"/>
                </a:solidFill>
              </a:rPr>
              <a:t>Conveyor system and validation test (Ma et al. 2019b)</a:t>
            </a:r>
          </a:p>
          <a:p>
            <a:pPr lvl="1"/>
            <a:endParaRPr lang="en-US">
              <a:solidFill>
                <a:schemeClr val="bg1"/>
              </a:solidFill>
            </a:endParaRPr>
          </a:p>
          <a:p>
            <a:r>
              <a:rPr lang="en-US" sz="2800" b="1"/>
              <a:t>Model the environmental impacts on airborne hyperspectral images in field </a:t>
            </a:r>
            <a:r>
              <a:rPr lang="en-US" sz="2800" b="1">
                <a:solidFill>
                  <a:srgbClr val="FF0000"/>
                </a:solidFill>
              </a:rPr>
              <a:t>(noise from changing environment)</a:t>
            </a:r>
          </a:p>
          <a:p>
            <a:pPr lvl="1"/>
            <a:r>
              <a:rPr lang="en-US">
                <a:solidFill>
                  <a:schemeClr val="bg1"/>
                </a:solidFill>
              </a:rPr>
              <a:t>Diurnal pattern models (Ma et al. 2020a, under review)</a:t>
            </a:r>
          </a:p>
          <a:p>
            <a:pPr lvl="1"/>
            <a:r>
              <a:rPr lang="en-US">
                <a:solidFill>
                  <a:schemeClr val="bg1"/>
                </a:solidFill>
              </a:rPr>
              <a:t>ANN calibration model on </a:t>
            </a:r>
            <a:r>
              <a:rPr lang="en-US" sz="2200">
                <a:solidFill>
                  <a:schemeClr val="bg1"/>
                </a:solidFill>
              </a:rPr>
              <a:t>environmental impacts </a:t>
            </a:r>
            <a:r>
              <a:rPr lang="en-US">
                <a:solidFill>
                  <a:schemeClr val="bg1"/>
                </a:solidFill>
              </a:rPr>
              <a:t>(Ma et al. 2020b, under review)</a:t>
            </a:r>
          </a:p>
          <a:p>
            <a:pPr lvl="1"/>
            <a:endParaRPr lang="en-US" sz="2200">
              <a:solidFill>
                <a:schemeClr val="bg1"/>
              </a:solidFill>
            </a:endParaRPr>
          </a:p>
          <a:p>
            <a:pPr lvl="0"/>
            <a:endParaRPr lang="en-US"/>
          </a:p>
          <a:p>
            <a:pPr lvl="0"/>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a:p>
        </p:txBody>
      </p:sp>
    </p:spTree>
    <p:extLst>
      <p:ext uri="{BB962C8B-B14F-4D97-AF65-F5344CB8AC3E}">
        <p14:creationId xmlns:p14="http://schemas.microsoft.com/office/powerpoint/2010/main" val="369148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71539" y="182880"/>
            <a:ext cx="9234309" cy="997196"/>
          </a:xfrm>
        </p:spPr>
        <p:txBody>
          <a:bodyPr/>
          <a:lstStyle/>
          <a:p>
            <a:r>
              <a:rPr lang="en-US" i="0" dirty="0">
                <a:solidFill>
                  <a:schemeClr val="bg1"/>
                </a:solidFill>
                <a:latin typeface="Acumin Pro ExtraCondensed" panose="020B0604020202020204" charset="0"/>
              </a:rPr>
              <a:t>Challenges from Changing Environment While Imaging</a:t>
            </a:r>
            <a:br>
              <a:rPr lang="en-US" i="0" dirty="0">
                <a:solidFill>
                  <a:schemeClr val="bg1"/>
                </a:solidFill>
              </a:rPr>
            </a:br>
            <a:endParaRPr lang="en-US" i="0" dirty="0">
              <a:solidFill>
                <a:schemeClr val="bg1"/>
              </a:solidFill>
            </a:endParaRP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7090732" y="3182109"/>
            <a:ext cx="4758368" cy="3411537"/>
          </a:xfrm>
        </p:spPr>
        <p:txBody>
          <a:bodyPr>
            <a:normAutofit/>
          </a:bodyPr>
          <a:lstStyle/>
          <a:p>
            <a:pPr lvl="1"/>
            <a:endParaRPr lang="en-US" sz="2200">
              <a:solidFill>
                <a:schemeClr val="bg1"/>
              </a:solidFill>
            </a:endParaRPr>
          </a:p>
          <a:p>
            <a:pPr lvl="0"/>
            <a:r>
              <a:rPr lang="en-US" sz="2000"/>
              <a:t>Air temperature (℃)</a:t>
            </a:r>
          </a:p>
          <a:p>
            <a:pPr lvl="0"/>
            <a:r>
              <a:rPr lang="en-US" sz="2000"/>
              <a:t>Solar irradiation (W/m2)</a:t>
            </a:r>
          </a:p>
          <a:p>
            <a:pPr lvl="0"/>
            <a:r>
              <a:rPr lang="en-US" sz="2000"/>
              <a:t>Wind speed (m/s)</a:t>
            </a:r>
          </a:p>
          <a:p>
            <a:pPr lvl="0"/>
            <a:r>
              <a:rPr lang="en-US" sz="2000"/>
              <a:t>Solar zenith angle (degree)</a:t>
            </a:r>
          </a:p>
          <a:p>
            <a:pPr lvl="0"/>
            <a:r>
              <a:rPr lang="en-US" sz="2000"/>
              <a:t>Humidity (%)</a:t>
            </a:r>
          </a:p>
          <a:p>
            <a:pPr lvl="0"/>
            <a:r>
              <a:rPr lang="en-US" sz="2000"/>
              <a:t>Diurnal time (min)</a:t>
            </a:r>
          </a:p>
          <a:p>
            <a:pPr lvl="0"/>
            <a:endParaRPr lang="en-US"/>
          </a:p>
          <a:p>
            <a:pPr marL="0" lvl="0" indent="0">
              <a:buNone/>
            </a:pPr>
            <a:endParaRPr lang="en-US"/>
          </a:p>
          <a:p>
            <a:pPr lvl="0"/>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a:t>
            </a:fld>
            <a:endParaRPr lang="en-US"/>
          </a:p>
        </p:txBody>
      </p:sp>
      <p:grpSp>
        <p:nvGrpSpPr>
          <p:cNvPr id="7" name="Group 6">
            <a:extLst>
              <a:ext uri="{FF2B5EF4-FFF2-40B4-BE49-F238E27FC236}">
                <a16:creationId xmlns:a16="http://schemas.microsoft.com/office/drawing/2014/main" id="{F70326CE-0FC0-4518-A2C7-9DF1B5D20638}"/>
              </a:ext>
            </a:extLst>
          </p:cNvPr>
          <p:cNvGrpSpPr/>
          <p:nvPr/>
        </p:nvGrpSpPr>
        <p:grpSpPr>
          <a:xfrm>
            <a:off x="222563" y="1685925"/>
            <a:ext cx="6778312" cy="3531621"/>
            <a:chOff x="2147925" y="1142068"/>
            <a:chExt cx="8669160" cy="4573864"/>
          </a:xfrm>
        </p:grpSpPr>
        <p:pic>
          <p:nvPicPr>
            <p:cNvPr id="8" name="Picture 7">
              <a:extLst>
                <a:ext uri="{FF2B5EF4-FFF2-40B4-BE49-F238E27FC236}">
                  <a16:creationId xmlns:a16="http://schemas.microsoft.com/office/drawing/2014/main" id="{9ACDC148-1A81-4F0F-8EC2-994E8FAC4730}"/>
                </a:ext>
              </a:extLst>
            </p:cNvPr>
            <p:cNvPicPr>
              <a:picLocks noChangeAspect="1"/>
            </p:cNvPicPr>
            <p:nvPr/>
          </p:nvPicPr>
          <p:blipFill>
            <a:blip r:embed="rId3"/>
            <a:stretch>
              <a:fillRect/>
            </a:stretch>
          </p:blipFill>
          <p:spPr>
            <a:xfrm>
              <a:off x="2147925" y="1142068"/>
              <a:ext cx="8669160" cy="4573864"/>
            </a:xfrm>
            <a:prstGeom prst="rect">
              <a:avLst/>
            </a:prstGeom>
          </p:spPr>
        </p:pic>
        <p:pic>
          <p:nvPicPr>
            <p:cNvPr id="9" name="Picture 8" descr="A close up of a logo&#10;&#10;Description automatically generated">
              <a:extLst>
                <a:ext uri="{FF2B5EF4-FFF2-40B4-BE49-F238E27FC236}">
                  <a16:creationId xmlns:a16="http://schemas.microsoft.com/office/drawing/2014/main" id="{80868AEF-A19B-4BB1-AF63-DAB46A5F1616}"/>
                </a:ext>
              </a:extLst>
            </p:cNvPr>
            <p:cNvPicPr>
              <a:picLocks noChangeAspect="1"/>
            </p:cNvPicPr>
            <p:nvPr/>
          </p:nvPicPr>
          <p:blipFill rotWithShape="1">
            <a:blip r:embed="rId4">
              <a:extLst>
                <a:ext uri="{28A0092B-C50C-407E-A947-70E740481C1C}">
                  <a14:useLocalDpi xmlns:a14="http://schemas.microsoft.com/office/drawing/2010/main" val="0"/>
                </a:ext>
              </a:extLst>
            </a:blip>
            <a:srcRect l="39295" t="36020" r="25185" b="39164"/>
            <a:stretch/>
          </p:blipFill>
          <p:spPr>
            <a:xfrm>
              <a:off x="6871996" y="2950768"/>
              <a:ext cx="1371599" cy="643639"/>
            </a:xfrm>
            <a:prstGeom prst="rect">
              <a:avLst/>
            </a:prstGeom>
          </p:spPr>
        </p:pic>
        <p:pic>
          <p:nvPicPr>
            <p:cNvPr id="10" name="Picture 9" descr="A close up of a logo&#10;&#10;Description automatically generated">
              <a:extLst>
                <a:ext uri="{FF2B5EF4-FFF2-40B4-BE49-F238E27FC236}">
                  <a16:creationId xmlns:a16="http://schemas.microsoft.com/office/drawing/2014/main" id="{DB483504-9999-42EC-84FA-1835E7A4A7CB}"/>
                </a:ext>
              </a:extLst>
            </p:cNvPr>
            <p:cNvPicPr>
              <a:picLocks noChangeAspect="1"/>
            </p:cNvPicPr>
            <p:nvPr/>
          </p:nvPicPr>
          <p:blipFill rotWithShape="1">
            <a:blip r:embed="rId4">
              <a:extLst>
                <a:ext uri="{28A0092B-C50C-407E-A947-70E740481C1C}">
                  <a14:useLocalDpi xmlns:a14="http://schemas.microsoft.com/office/drawing/2010/main" val="0"/>
                </a:ext>
              </a:extLst>
            </a:blip>
            <a:srcRect l="39295" t="36020" r="25185" b="39164"/>
            <a:stretch/>
          </p:blipFill>
          <p:spPr>
            <a:xfrm>
              <a:off x="6986110" y="2140418"/>
              <a:ext cx="716478" cy="336216"/>
            </a:xfrm>
            <a:prstGeom prst="rect">
              <a:avLst/>
            </a:prstGeom>
          </p:spPr>
        </p:pic>
        <p:sp>
          <p:nvSpPr>
            <p:cNvPr id="11" name="Freeform: Shape 10">
              <a:extLst>
                <a:ext uri="{FF2B5EF4-FFF2-40B4-BE49-F238E27FC236}">
                  <a16:creationId xmlns:a16="http://schemas.microsoft.com/office/drawing/2014/main" id="{1799AA6D-9132-485F-AAF7-C31645C1C2FA}"/>
                </a:ext>
              </a:extLst>
            </p:cNvPr>
            <p:cNvSpPr/>
            <p:nvPr/>
          </p:nvSpPr>
          <p:spPr>
            <a:xfrm>
              <a:off x="6014906" y="2759322"/>
              <a:ext cx="1417965" cy="336216"/>
            </a:xfrm>
            <a:custGeom>
              <a:avLst/>
              <a:gdLst>
                <a:gd name="connsiteX0" fmla="*/ 0 w 1417965"/>
                <a:gd name="connsiteY0" fmla="*/ 210381 h 336216"/>
                <a:gd name="connsiteX1" fmla="*/ 151002 w 1417965"/>
                <a:gd name="connsiteY1" fmla="*/ 160047 h 336216"/>
                <a:gd name="connsiteX2" fmla="*/ 201336 w 1417965"/>
                <a:gd name="connsiteY2" fmla="*/ 143269 h 336216"/>
                <a:gd name="connsiteX3" fmla="*/ 226503 w 1417965"/>
                <a:gd name="connsiteY3" fmla="*/ 134880 h 336216"/>
                <a:gd name="connsiteX4" fmla="*/ 285226 w 1417965"/>
                <a:gd name="connsiteY4" fmla="*/ 126491 h 336216"/>
                <a:gd name="connsiteX5" fmla="*/ 578841 w 1417965"/>
                <a:gd name="connsiteY5" fmla="*/ 118102 h 336216"/>
                <a:gd name="connsiteX6" fmla="*/ 629175 w 1417965"/>
                <a:gd name="connsiteY6" fmla="*/ 101324 h 336216"/>
                <a:gd name="connsiteX7" fmla="*/ 654342 w 1417965"/>
                <a:gd name="connsiteY7" fmla="*/ 92935 h 336216"/>
                <a:gd name="connsiteX8" fmla="*/ 687898 w 1417965"/>
                <a:gd name="connsiteY8" fmla="*/ 76157 h 336216"/>
                <a:gd name="connsiteX9" fmla="*/ 713065 w 1417965"/>
                <a:gd name="connsiteY9" fmla="*/ 67768 h 336216"/>
                <a:gd name="connsiteX10" fmla="*/ 788566 w 1417965"/>
                <a:gd name="connsiteY10" fmla="*/ 34212 h 336216"/>
                <a:gd name="connsiteX11" fmla="*/ 813733 w 1417965"/>
                <a:gd name="connsiteY11" fmla="*/ 25823 h 336216"/>
                <a:gd name="connsiteX12" fmla="*/ 864066 w 1417965"/>
                <a:gd name="connsiteY12" fmla="*/ 17434 h 336216"/>
                <a:gd name="connsiteX13" fmla="*/ 914400 w 1417965"/>
                <a:gd name="connsiteY13" fmla="*/ 656 h 336216"/>
                <a:gd name="connsiteX14" fmla="*/ 1140903 w 1417965"/>
                <a:gd name="connsiteY14" fmla="*/ 25823 h 336216"/>
                <a:gd name="connsiteX15" fmla="*/ 1166070 w 1417965"/>
                <a:gd name="connsiteY15" fmla="*/ 42601 h 336216"/>
                <a:gd name="connsiteX16" fmla="*/ 1182848 w 1417965"/>
                <a:gd name="connsiteY16" fmla="*/ 67768 h 336216"/>
                <a:gd name="connsiteX17" fmla="*/ 1258349 w 1417965"/>
                <a:gd name="connsiteY17" fmla="*/ 109713 h 336216"/>
                <a:gd name="connsiteX18" fmla="*/ 1283516 w 1417965"/>
                <a:gd name="connsiteY18" fmla="*/ 126491 h 336216"/>
                <a:gd name="connsiteX19" fmla="*/ 1375795 w 1417965"/>
                <a:gd name="connsiteY19" fmla="*/ 151658 h 336216"/>
                <a:gd name="connsiteX20" fmla="*/ 1400962 w 1417965"/>
                <a:gd name="connsiteY20" fmla="*/ 160047 h 336216"/>
                <a:gd name="connsiteX21" fmla="*/ 1417740 w 1417965"/>
                <a:gd name="connsiteY21" fmla="*/ 185214 h 336216"/>
                <a:gd name="connsiteX22" fmla="*/ 1409351 w 1417965"/>
                <a:gd name="connsiteY22" fmla="*/ 210381 h 336216"/>
                <a:gd name="connsiteX23" fmla="*/ 1392573 w 1417965"/>
                <a:gd name="connsiteY23" fmla="*/ 235548 h 336216"/>
                <a:gd name="connsiteX24" fmla="*/ 1317072 w 1417965"/>
                <a:gd name="connsiteY24" fmla="*/ 252326 h 336216"/>
                <a:gd name="connsiteX25" fmla="*/ 1291905 w 1417965"/>
                <a:gd name="connsiteY25" fmla="*/ 260715 h 336216"/>
                <a:gd name="connsiteX26" fmla="*/ 1115736 w 1417965"/>
                <a:gd name="connsiteY26" fmla="*/ 277493 h 336216"/>
                <a:gd name="connsiteX27" fmla="*/ 1040235 w 1417965"/>
                <a:gd name="connsiteY27" fmla="*/ 285882 h 336216"/>
                <a:gd name="connsiteX28" fmla="*/ 956345 w 1417965"/>
                <a:gd name="connsiteY28" fmla="*/ 302660 h 336216"/>
                <a:gd name="connsiteX29" fmla="*/ 931178 w 1417965"/>
                <a:gd name="connsiteY29" fmla="*/ 311049 h 336216"/>
                <a:gd name="connsiteX30" fmla="*/ 897622 w 1417965"/>
                <a:gd name="connsiteY30" fmla="*/ 319438 h 336216"/>
                <a:gd name="connsiteX31" fmla="*/ 872455 w 1417965"/>
                <a:gd name="connsiteY31" fmla="*/ 327827 h 336216"/>
                <a:gd name="connsiteX32" fmla="*/ 822122 w 1417965"/>
                <a:gd name="connsiteY32" fmla="*/ 336216 h 336216"/>
                <a:gd name="connsiteX33" fmla="*/ 411061 w 1417965"/>
                <a:gd name="connsiteY33" fmla="*/ 327827 h 336216"/>
                <a:gd name="connsiteX34" fmla="*/ 318782 w 1417965"/>
                <a:gd name="connsiteY34" fmla="*/ 319438 h 336216"/>
                <a:gd name="connsiteX35" fmla="*/ 260059 w 1417965"/>
                <a:gd name="connsiteY35" fmla="*/ 302660 h 336216"/>
                <a:gd name="connsiteX36" fmla="*/ 218114 w 1417965"/>
                <a:gd name="connsiteY36" fmla="*/ 294271 h 336216"/>
                <a:gd name="connsiteX37" fmla="*/ 125835 w 1417965"/>
                <a:gd name="connsiteY37" fmla="*/ 269104 h 336216"/>
                <a:gd name="connsiteX38" fmla="*/ 100668 w 1417965"/>
                <a:gd name="connsiteY38" fmla="*/ 243937 h 336216"/>
                <a:gd name="connsiteX39" fmla="*/ 50334 w 1417965"/>
                <a:gd name="connsiteY39" fmla="*/ 227159 h 336216"/>
                <a:gd name="connsiteX40" fmla="*/ 0 w 1417965"/>
                <a:gd name="connsiteY40" fmla="*/ 210381 h 3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17965" h="336216">
                  <a:moveTo>
                    <a:pt x="0" y="210381"/>
                  </a:moveTo>
                  <a:lnTo>
                    <a:pt x="151002" y="160047"/>
                  </a:lnTo>
                  <a:lnTo>
                    <a:pt x="201336" y="143269"/>
                  </a:lnTo>
                  <a:cubicBezTo>
                    <a:pt x="209725" y="140473"/>
                    <a:pt x="217749" y="136131"/>
                    <a:pt x="226503" y="134880"/>
                  </a:cubicBezTo>
                  <a:cubicBezTo>
                    <a:pt x="246077" y="132084"/>
                    <a:pt x="265475" y="127432"/>
                    <a:pt x="285226" y="126491"/>
                  </a:cubicBezTo>
                  <a:cubicBezTo>
                    <a:pt x="383027" y="121834"/>
                    <a:pt x="480969" y="120898"/>
                    <a:pt x="578841" y="118102"/>
                  </a:cubicBezTo>
                  <a:lnTo>
                    <a:pt x="629175" y="101324"/>
                  </a:lnTo>
                  <a:cubicBezTo>
                    <a:pt x="637564" y="98528"/>
                    <a:pt x="646433" y="96890"/>
                    <a:pt x="654342" y="92935"/>
                  </a:cubicBezTo>
                  <a:cubicBezTo>
                    <a:pt x="665527" y="87342"/>
                    <a:pt x="676404" y="81083"/>
                    <a:pt x="687898" y="76157"/>
                  </a:cubicBezTo>
                  <a:cubicBezTo>
                    <a:pt x="696026" y="72674"/>
                    <a:pt x="705156" y="71723"/>
                    <a:pt x="713065" y="67768"/>
                  </a:cubicBezTo>
                  <a:cubicBezTo>
                    <a:pt x="800722" y="23939"/>
                    <a:pt x="713859" y="55557"/>
                    <a:pt x="788566" y="34212"/>
                  </a:cubicBezTo>
                  <a:cubicBezTo>
                    <a:pt x="797069" y="31783"/>
                    <a:pt x="805101" y="27741"/>
                    <a:pt x="813733" y="25823"/>
                  </a:cubicBezTo>
                  <a:cubicBezTo>
                    <a:pt x="830337" y="22133"/>
                    <a:pt x="847565" y="21559"/>
                    <a:pt x="864066" y="17434"/>
                  </a:cubicBezTo>
                  <a:cubicBezTo>
                    <a:pt x="881224" y="13145"/>
                    <a:pt x="914400" y="656"/>
                    <a:pt x="914400" y="656"/>
                  </a:cubicBezTo>
                  <a:cubicBezTo>
                    <a:pt x="918311" y="842"/>
                    <a:pt x="1091931" y="-6825"/>
                    <a:pt x="1140903" y="25823"/>
                  </a:cubicBezTo>
                  <a:lnTo>
                    <a:pt x="1166070" y="42601"/>
                  </a:lnTo>
                  <a:cubicBezTo>
                    <a:pt x="1171663" y="50990"/>
                    <a:pt x="1175260" y="61129"/>
                    <a:pt x="1182848" y="67768"/>
                  </a:cubicBezTo>
                  <a:cubicBezTo>
                    <a:pt x="1253383" y="129486"/>
                    <a:pt x="1208420" y="84748"/>
                    <a:pt x="1258349" y="109713"/>
                  </a:cubicBezTo>
                  <a:cubicBezTo>
                    <a:pt x="1267367" y="114222"/>
                    <a:pt x="1274303" y="122396"/>
                    <a:pt x="1283516" y="126491"/>
                  </a:cubicBezTo>
                  <a:cubicBezTo>
                    <a:pt x="1329794" y="147059"/>
                    <a:pt x="1330683" y="140380"/>
                    <a:pt x="1375795" y="151658"/>
                  </a:cubicBezTo>
                  <a:cubicBezTo>
                    <a:pt x="1384374" y="153803"/>
                    <a:pt x="1392573" y="157251"/>
                    <a:pt x="1400962" y="160047"/>
                  </a:cubicBezTo>
                  <a:cubicBezTo>
                    <a:pt x="1406555" y="168436"/>
                    <a:pt x="1416082" y="175269"/>
                    <a:pt x="1417740" y="185214"/>
                  </a:cubicBezTo>
                  <a:cubicBezTo>
                    <a:pt x="1419194" y="193936"/>
                    <a:pt x="1413306" y="202472"/>
                    <a:pt x="1409351" y="210381"/>
                  </a:cubicBezTo>
                  <a:cubicBezTo>
                    <a:pt x="1404842" y="219399"/>
                    <a:pt x="1400962" y="229955"/>
                    <a:pt x="1392573" y="235548"/>
                  </a:cubicBezTo>
                  <a:cubicBezTo>
                    <a:pt x="1387406" y="238993"/>
                    <a:pt x="1318107" y="252067"/>
                    <a:pt x="1317072" y="252326"/>
                  </a:cubicBezTo>
                  <a:cubicBezTo>
                    <a:pt x="1308493" y="254471"/>
                    <a:pt x="1300576" y="258981"/>
                    <a:pt x="1291905" y="260715"/>
                  </a:cubicBezTo>
                  <a:cubicBezTo>
                    <a:pt x="1234160" y="272264"/>
                    <a:pt x="1173840" y="272440"/>
                    <a:pt x="1115736" y="277493"/>
                  </a:cubicBezTo>
                  <a:cubicBezTo>
                    <a:pt x="1090509" y="279687"/>
                    <a:pt x="1065335" y="282535"/>
                    <a:pt x="1040235" y="285882"/>
                  </a:cubicBezTo>
                  <a:cubicBezTo>
                    <a:pt x="1009335" y="290002"/>
                    <a:pt x="985521" y="294324"/>
                    <a:pt x="956345" y="302660"/>
                  </a:cubicBezTo>
                  <a:cubicBezTo>
                    <a:pt x="947842" y="305089"/>
                    <a:pt x="939681" y="308620"/>
                    <a:pt x="931178" y="311049"/>
                  </a:cubicBezTo>
                  <a:cubicBezTo>
                    <a:pt x="920092" y="314216"/>
                    <a:pt x="908708" y="316271"/>
                    <a:pt x="897622" y="319438"/>
                  </a:cubicBezTo>
                  <a:cubicBezTo>
                    <a:pt x="889119" y="321867"/>
                    <a:pt x="881087" y="325909"/>
                    <a:pt x="872455" y="327827"/>
                  </a:cubicBezTo>
                  <a:cubicBezTo>
                    <a:pt x="855851" y="331517"/>
                    <a:pt x="838900" y="333420"/>
                    <a:pt x="822122" y="336216"/>
                  </a:cubicBezTo>
                  <a:lnTo>
                    <a:pt x="411061" y="327827"/>
                  </a:lnTo>
                  <a:cubicBezTo>
                    <a:pt x="380192" y="326798"/>
                    <a:pt x="349248" y="324516"/>
                    <a:pt x="318782" y="319438"/>
                  </a:cubicBezTo>
                  <a:cubicBezTo>
                    <a:pt x="298701" y="316091"/>
                    <a:pt x="279809" y="307597"/>
                    <a:pt x="260059" y="302660"/>
                  </a:cubicBezTo>
                  <a:cubicBezTo>
                    <a:pt x="246226" y="299202"/>
                    <a:pt x="232007" y="297477"/>
                    <a:pt x="218114" y="294271"/>
                  </a:cubicBezTo>
                  <a:cubicBezTo>
                    <a:pt x="156615" y="280079"/>
                    <a:pt x="167435" y="282971"/>
                    <a:pt x="125835" y="269104"/>
                  </a:cubicBezTo>
                  <a:cubicBezTo>
                    <a:pt x="117446" y="260715"/>
                    <a:pt x="111039" y="249699"/>
                    <a:pt x="100668" y="243937"/>
                  </a:cubicBezTo>
                  <a:cubicBezTo>
                    <a:pt x="85208" y="235348"/>
                    <a:pt x="66152" y="235068"/>
                    <a:pt x="50334" y="227159"/>
                  </a:cubicBezTo>
                  <a:lnTo>
                    <a:pt x="0" y="210381"/>
                  </a:lnTo>
                  <a:close/>
                </a:path>
              </a:pathLst>
            </a:cu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868854C-F764-4034-866D-41B19EF18D40}"/>
                </a:ext>
              </a:extLst>
            </p:cNvPr>
            <p:cNvSpPr/>
            <p:nvPr/>
          </p:nvSpPr>
          <p:spPr>
            <a:xfrm>
              <a:off x="4085439" y="3892491"/>
              <a:ext cx="3472357" cy="1669409"/>
            </a:xfrm>
            <a:custGeom>
              <a:avLst/>
              <a:gdLst>
                <a:gd name="connsiteX0" fmla="*/ 436227 w 3540154"/>
                <a:gd name="connsiteY0" fmla="*/ 553673 h 1744910"/>
                <a:gd name="connsiteX1" fmla="*/ 419449 w 3540154"/>
                <a:gd name="connsiteY1" fmla="*/ 679508 h 1744910"/>
                <a:gd name="connsiteX2" fmla="*/ 411060 w 3540154"/>
                <a:gd name="connsiteY2" fmla="*/ 738231 h 1744910"/>
                <a:gd name="connsiteX3" fmla="*/ 402671 w 3540154"/>
                <a:gd name="connsiteY3" fmla="*/ 830510 h 1744910"/>
                <a:gd name="connsiteX4" fmla="*/ 377504 w 3540154"/>
                <a:gd name="connsiteY4" fmla="*/ 922789 h 1744910"/>
                <a:gd name="connsiteX5" fmla="*/ 360726 w 3540154"/>
                <a:gd name="connsiteY5" fmla="*/ 998290 h 1744910"/>
                <a:gd name="connsiteX6" fmla="*/ 335559 w 3540154"/>
                <a:gd name="connsiteY6" fmla="*/ 1090569 h 1744910"/>
                <a:gd name="connsiteX7" fmla="*/ 327170 w 3540154"/>
                <a:gd name="connsiteY7" fmla="*/ 1115736 h 1744910"/>
                <a:gd name="connsiteX8" fmla="*/ 310392 w 3540154"/>
                <a:gd name="connsiteY8" fmla="*/ 1140903 h 1744910"/>
                <a:gd name="connsiteX9" fmla="*/ 285225 w 3540154"/>
                <a:gd name="connsiteY9" fmla="*/ 1191237 h 1744910"/>
                <a:gd name="connsiteX10" fmla="*/ 268447 w 3540154"/>
                <a:gd name="connsiteY10" fmla="*/ 1258348 h 1744910"/>
                <a:gd name="connsiteX11" fmla="*/ 234891 w 3540154"/>
                <a:gd name="connsiteY11" fmla="*/ 1308682 h 1744910"/>
                <a:gd name="connsiteX12" fmla="*/ 218113 w 3540154"/>
                <a:gd name="connsiteY12" fmla="*/ 1333849 h 1744910"/>
                <a:gd name="connsiteX13" fmla="*/ 201335 w 3540154"/>
                <a:gd name="connsiteY13" fmla="*/ 1359016 h 1744910"/>
                <a:gd name="connsiteX14" fmla="*/ 192946 w 3540154"/>
                <a:gd name="connsiteY14" fmla="*/ 1384183 h 1744910"/>
                <a:gd name="connsiteX15" fmla="*/ 167779 w 3540154"/>
                <a:gd name="connsiteY15" fmla="*/ 1392572 h 1744910"/>
                <a:gd name="connsiteX16" fmla="*/ 151001 w 3540154"/>
                <a:gd name="connsiteY16" fmla="*/ 1426128 h 1744910"/>
                <a:gd name="connsiteX17" fmla="*/ 125834 w 3540154"/>
                <a:gd name="connsiteY17" fmla="*/ 1442906 h 1744910"/>
                <a:gd name="connsiteX18" fmla="*/ 100667 w 3540154"/>
                <a:gd name="connsiteY18" fmla="*/ 1468073 h 1744910"/>
                <a:gd name="connsiteX19" fmla="*/ 58722 w 3540154"/>
                <a:gd name="connsiteY19" fmla="*/ 1501629 h 1744910"/>
                <a:gd name="connsiteX20" fmla="*/ 8389 w 3540154"/>
                <a:gd name="connsiteY20" fmla="*/ 1602297 h 1744910"/>
                <a:gd name="connsiteX21" fmla="*/ 0 w 3540154"/>
                <a:gd name="connsiteY21" fmla="*/ 1627464 h 1744910"/>
                <a:gd name="connsiteX22" fmla="*/ 8389 w 3540154"/>
                <a:gd name="connsiteY22" fmla="*/ 1711354 h 1744910"/>
                <a:gd name="connsiteX23" fmla="*/ 33555 w 3540154"/>
                <a:gd name="connsiteY23" fmla="*/ 1728132 h 1744910"/>
                <a:gd name="connsiteX24" fmla="*/ 117445 w 3540154"/>
                <a:gd name="connsiteY24" fmla="*/ 1744910 h 1744910"/>
                <a:gd name="connsiteX25" fmla="*/ 503339 w 3540154"/>
                <a:gd name="connsiteY25" fmla="*/ 1736521 h 1744910"/>
                <a:gd name="connsiteX26" fmla="*/ 553673 w 3540154"/>
                <a:gd name="connsiteY26" fmla="*/ 1719743 h 1744910"/>
                <a:gd name="connsiteX27" fmla="*/ 578840 w 3540154"/>
                <a:gd name="connsiteY27" fmla="*/ 1702965 h 1744910"/>
                <a:gd name="connsiteX28" fmla="*/ 604007 w 3540154"/>
                <a:gd name="connsiteY28" fmla="*/ 1694576 h 1744910"/>
                <a:gd name="connsiteX29" fmla="*/ 654341 w 3540154"/>
                <a:gd name="connsiteY29" fmla="*/ 1669409 h 1744910"/>
                <a:gd name="connsiteX30" fmla="*/ 771787 w 3540154"/>
                <a:gd name="connsiteY30" fmla="*/ 1652631 h 1744910"/>
                <a:gd name="connsiteX31" fmla="*/ 830510 w 3540154"/>
                <a:gd name="connsiteY31" fmla="*/ 1644242 h 1744910"/>
                <a:gd name="connsiteX32" fmla="*/ 880844 w 3540154"/>
                <a:gd name="connsiteY32" fmla="*/ 1627464 h 1744910"/>
                <a:gd name="connsiteX33" fmla="*/ 1023456 w 3540154"/>
                <a:gd name="connsiteY33" fmla="*/ 1610686 h 1744910"/>
                <a:gd name="connsiteX34" fmla="*/ 1115735 w 3540154"/>
                <a:gd name="connsiteY34" fmla="*/ 1585519 h 1744910"/>
                <a:gd name="connsiteX35" fmla="*/ 1140902 w 3540154"/>
                <a:gd name="connsiteY35" fmla="*/ 1568741 h 1744910"/>
                <a:gd name="connsiteX36" fmla="*/ 1224792 w 3540154"/>
                <a:gd name="connsiteY36" fmla="*/ 1543574 h 1744910"/>
                <a:gd name="connsiteX37" fmla="*/ 1342238 w 3540154"/>
                <a:gd name="connsiteY37" fmla="*/ 1526796 h 1744910"/>
                <a:gd name="connsiteX38" fmla="*/ 1510018 w 3540154"/>
                <a:gd name="connsiteY38" fmla="*/ 1510018 h 1744910"/>
                <a:gd name="connsiteX39" fmla="*/ 1619075 w 3540154"/>
                <a:gd name="connsiteY39" fmla="*/ 1484851 h 1744910"/>
                <a:gd name="connsiteX40" fmla="*/ 1820411 w 3540154"/>
                <a:gd name="connsiteY40" fmla="*/ 1468073 h 1744910"/>
                <a:gd name="connsiteX41" fmla="*/ 1895911 w 3540154"/>
                <a:gd name="connsiteY41" fmla="*/ 1451295 h 1744910"/>
                <a:gd name="connsiteX42" fmla="*/ 1921078 w 3540154"/>
                <a:gd name="connsiteY42" fmla="*/ 1434517 h 1744910"/>
                <a:gd name="connsiteX43" fmla="*/ 2088858 w 3540154"/>
                <a:gd name="connsiteY43" fmla="*/ 1409350 h 1744910"/>
                <a:gd name="connsiteX44" fmla="*/ 2155970 w 3540154"/>
                <a:gd name="connsiteY44" fmla="*/ 1400961 h 1744910"/>
                <a:gd name="connsiteX45" fmla="*/ 2223082 w 3540154"/>
                <a:gd name="connsiteY45" fmla="*/ 1384183 h 1744910"/>
                <a:gd name="connsiteX46" fmla="*/ 2273416 w 3540154"/>
                <a:gd name="connsiteY46" fmla="*/ 1367405 h 1744910"/>
                <a:gd name="connsiteX47" fmla="*/ 2298583 w 3540154"/>
                <a:gd name="connsiteY47" fmla="*/ 1359016 h 1744910"/>
                <a:gd name="connsiteX48" fmla="*/ 2323750 w 3540154"/>
                <a:gd name="connsiteY48" fmla="*/ 1350627 h 1744910"/>
                <a:gd name="connsiteX49" fmla="*/ 2550253 w 3540154"/>
                <a:gd name="connsiteY49" fmla="*/ 1333849 h 1744910"/>
                <a:gd name="connsiteX50" fmla="*/ 2642532 w 3540154"/>
                <a:gd name="connsiteY50" fmla="*/ 1317071 h 1744910"/>
                <a:gd name="connsiteX51" fmla="*/ 2676088 w 3540154"/>
                <a:gd name="connsiteY51" fmla="*/ 1300293 h 1744910"/>
                <a:gd name="connsiteX52" fmla="*/ 2726422 w 3540154"/>
                <a:gd name="connsiteY52" fmla="*/ 1291904 h 1744910"/>
                <a:gd name="connsiteX53" fmla="*/ 2785144 w 3540154"/>
                <a:gd name="connsiteY53" fmla="*/ 1275126 h 1744910"/>
                <a:gd name="connsiteX54" fmla="*/ 2894201 w 3540154"/>
                <a:gd name="connsiteY54" fmla="*/ 1249959 h 1744910"/>
                <a:gd name="connsiteX55" fmla="*/ 2944535 w 3540154"/>
                <a:gd name="connsiteY55" fmla="*/ 1233181 h 1744910"/>
                <a:gd name="connsiteX56" fmla="*/ 2969702 w 3540154"/>
                <a:gd name="connsiteY56" fmla="*/ 1224792 h 1744910"/>
                <a:gd name="connsiteX57" fmla="*/ 3078759 w 3540154"/>
                <a:gd name="connsiteY57" fmla="*/ 1208015 h 1744910"/>
                <a:gd name="connsiteX58" fmla="*/ 3171038 w 3540154"/>
                <a:gd name="connsiteY58" fmla="*/ 1191237 h 1744910"/>
                <a:gd name="connsiteX59" fmla="*/ 3196205 w 3540154"/>
                <a:gd name="connsiteY59" fmla="*/ 1174459 h 1744910"/>
                <a:gd name="connsiteX60" fmla="*/ 3271706 w 3540154"/>
                <a:gd name="connsiteY60" fmla="*/ 1149292 h 1744910"/>
                <a:gd name="connsiteX61" fmla="*/ 3296873 w 3540154"/>
                <a:gd name="connsiteY61" fmla="*/ 1140903 h 1744910"/>
                <a:gd name="connsiteX62" fmla="*/ 3322040 w 3540154"/>
                <a:gd name="connsiteY62" fmla="*/ 1132514 h 1744910"/>
                <a:gd name="connsiteX63" fmla="*/ 3347207 w 3540154"/>
                <a:gd name="connsiteY63" fmla="*/ 1115736 h 1744910"/>
                <a:gd name="connsiteX64" fmla="*/ 3397541 w 3540154"/>
                <a:gd name="connsiteY64" fmla="*/ 1098958 h 1744910"/>
                <a:gd name="connsiteX65" fmla="*/ 3422708 w 3540154"/>
                <a:gd name="connsiteY65" fmla="*/ 1082180 h 1744910"/>
                <a:gd name="connsiteX66" fmla="*/ 3473042 w 3540154"/>
                <a:gd name="connsiteY66" fmla="*/ 1065402 h 1744910"/>
                <a:gd name="connsiteX67" fmla="*/ 3523376 w 3540154"/>
                <a:gd name="connsiteY67" fmla="*/ 1015068 h 1744910"/>
                <a:gd name="connsiteX68" fmla="*/ 3540154 w 3540154"/>
                <a:gd name="connsiteY68" fmla="*/ 964734 h 1744910"/>
                <a:gd name="connsiteX69" fmla="*/ 3531765 w 3540154"/>
                <a:gd name="connsiteY69" fmla="*/ 939567 h 1744910"/>
                <a:gd name="connsiteX70" fmla="*/ 3514987 w 3540154"/>
                <a:gd name="connsiteY70" fmla="*/ 914400 h 1744910"/>
                <a:gd name="connsiteX71" fmla="*/ 3481431 w 3540154"/>
                <a:gd name="connsiteY71" fmla="*/ 838899 h 1744910"/>
                <a:gd name="connsiteX72" fmla="*/ 3456264 w 3540154"/>
                <a:gd name="connsiteY72" fmla="*/ 755009 h 1744910"/>
                <a:gd name="connsiteX73" fmla="*/ 3431097 w 3540154"/>
                <a:gd name="connsiteY73" fmla="*/ 679508 h 1744910"/>
                <a:gd name="connsiteX74" fmla="*/ 3422708 w 3540154"/>
                <a:gd name="connsiteY74" fmla="*/ 654341 h 1744910"/>
                <a:gd name="connsiteX75" fmla="*/ 3405930 w 3540154"/>
                <a:gd name="connsiteY75" fmla="*/ 629174 h 1744910"/>
                <a:gd name="connsiteX76" fmla="*/ 3397541 w 3540154"/>
                <a:gd name="connsiteY76" fmla="*/ 604007 h 1744910"/>
                <a:gd name="connsiteX77" fmla="*/ 3363985 w 3540154"/>
                <a:gd name="connsiteY77" fmla="*/ 553673 h 1744910"/>
                <a:gd name="connsiteX78" fmla="*/ 3347207 w 3540154"/>
                <a:gd name="connsiteY78" fmla="*/ 528506 h 1744910"/>
                <a:gd name="connsiteX79" fmla="*/ 3313651 w 3540154"/>
                <a:gd name="connsiteY79" fmla="*/ 453005 h 1744910"/>
                <a:gd name="connsiteX80" fmla="*/ 3305262 w 3540154"/>
                <a:gd name="connsiteY80" fmla="*/ 427838 h 1744910"/>
                <a:gd name="connsiteX81" fmla="*/ 3263317 w 3540154"/>
                <a:gd name="connsiteY81" fmla="*/ 377504 h 1744910"/>
                <a:gd name="connsiteX82" fmla="*/ 3221372 w 3540154"/>
                <a:gd name="connsiteY82" fmla="*/ 327170 h 1744910"/>
                <a:gd name="connsiteX83" fmla="*/ 3187816 w 3540154"/>
                <a:gd name="connsiteY83" fmla="*/ 285226 h 1744910"/>
                <a:gd name="connsiteX84" fmla="*/ 3145871 w 3540154"/>
                <a:gd name="connsiteY84" fmla="*/ 209725 h 1744910"/>
                <a:gd name="connsiteX85" fmla="*/ 3087148 w 3540154"/>
                <a:gd name="connsiteY85" fmla="*/ 176169 h 1744910"/>
                <a:gd name="connsiteX86" fmla="*/ 3036814 w 3540154"/>
                <a:gd name="connsiteY86" fmla="*/ 151002 h 1744910"/>
                <a:gd name="connsiteX87" fmla="*/ 3020036 w 3540154"/>
                <a:gd name="connsiteY87" fmla="*/ 125835 h 1744910"/>
                <a:gd name="connsiteX88" fmla="*/ 2994869 w 3540154"/>
                <a:gd name="connsiteY88" fmla="*/ 117446 h 1744910"/>
                <a:gd name="connsiteX89" fmla="*/ 2969702 w 3540154"/>
                <a:gd name="connsiteY89" fmla="*/ 100668 h 1744910"/>
                <a:gd name="connsiteX90" fmla="*/ 2936146 w 3540154"/>
                <a:gd name="connsiteY90" fmla="*/ 58723 h 1744910"/>
                <a:gd name="connsiteX91" fmla="*/ 2877423 w 3540154"/>
                <a:gd name="connsiteY91" fmla="*/ 0 h 1744910"/>
                <a:gd name="connsiteX92" fmla="*/ 2718033 w 3540154"/>
                <a:gd name="connsiteY92" fmla="*/ 8389 h 1744910"/>
                <a:gd name="connsiteX93" fmla="*/ 2692866 w 3540154"/>
                <a:gd name="connsiteY93" fmla="*/ 16778 h 1744910"/>
                <a:gd name="connsiteX94" fmla="*/ 2567031 w 3540154"/>
                <a:gd name="connsiteY94" fmla="*/ 25167 h 1744910"/>
                <a:gd name="connsiteX95" fmla="*/ 2474752 w 3540154"/>
                <a:gd name="connsiteY95" fmla="*/ 41945 h 1744910"/>
                <a:gd name="connsiteX96" fmla="*/ 2424418 w 3540154"/>
                <a:gd name="connsiteY96" fmla="*/ 58723 h 1744910"/>
                <a:gd name="connsiteX97" fmla="*/ 2390862 w 3540154"/>
                <a:gd name="connsiteY97" fmla="*/ 67112 h 1744910"/>
                <a:gd name="connsiteX98" fmla="*/ 2340528 w 3540154"/>
                <a:gd name="connsiteY98" fmla="*/ 92279 h 1744910"/>
                <a:gd name="connsiteX99" fmla="*/ 2306972 w 3540154"/>
                <a:gd name="connsiteY99" fmla="*/ 100668 h 1744910"/>
                <a:gd name="connsiteX100" fmla="*/ 2097247 w 3540154"/>
                <a:gd name="connsiteY100" fmla="*/ 117446 h 1744910"/>
                <a:gd name="connsiteX101" fmla="*/ 2046913 w 3540154"/>
                <a:gd name="connsiteY101" fmla="*/ 142613 h 1744910"/>
                <a:gd name="connsiteX102" fmla="*/ 1996579 w 3540154"/>
                <a:gd name="connsiteY102" fmla="*/ 159391 h 1744910"/>
                <a:gd name="connsiteX103" fmla="*/ 1971412 w 3540154"/>
                <a:gd name="connsiteY103" fmla="*/ 167780 h 1744910"/>
                <a:gd name="connsiteX104" fmla="*/ 1921078 w 3540154"/>
                <a:gd name="connsiteY104" fmla="*/ 184558 h 1744910"/>
                <a:gd name="connsiteX105" fmla="*/ 1862355 w 3540154"/>
                <a:gd name="connsiteY105" fmla="*/ 201336 h 1744910"/>
                <a:gd name="connsiteX106" fmla="*/ 1795244 w 3540154"/>
                <a:gd name="connsiteY106" fmla="*/ 209725 h 1744910"/>
                <a:gd name="connsiteX107" fmla="*/ 1761688 w 3540154"/>
                <a:gd name="connsiteY107" fmla="*/ 226503 h 1744910"/>
                <a:gd name="connsiteX108" fmla="*/ 1702965 w 3540154"/>
                <a:gd name="connsiteY108" fmla="*/ 243281 h 1744910"/>
                <a:gd name="connsiteX109" fmla="*/ 1677798 w 3540154"/>
                <a:gd name="connsiteY109" fmla="*/ 251670 h 1744910"/>
                <a:gd name="connsiteX110" fmla="*/ 1627464 w 3540154"/>
                <a:gd name="connsiteY110" fmla="*/ 260059 h 1744910"/>
                <a:gd name="connsiteX111" fmla="*/ 1585519 w 3540154"/>
                <a:gd name="connsiteY111" fmla="*/ 268448 h 1744910"/>
                <a:gd name="connsiteX112" fmla="*/ 1518407 w 3540154"/>
                <a:gd name="connsiteY112" fmla="*/ 276837 h 1744910"/>
                <a:gd name="connsiteX113" fmla="*/ 1459684 w 3540154"/>
                <a:gd name="connsiteY113" fmla="*/ 285226 h 1744910"/>
                <a:gd name="connsiteX114" fmla="*/ 1384183 w 3540154"/>
                <a:gd name="connsiteY114" fmla="*/ 310392 h 1744910"/>
                <a:gd name="connsiteX115" fmla="*/ 1325460 w 3540154"/>
                <a:gd name="connsiteY115" fmla="*/ 327170 h 1744910"/>
                <a:gd name="connsiteX116" fmla="*/ 1157680 w 3540154"/>
                <a:gd name="connsiteY116" fmla="*/ 343948 h 1744910"/>
                <a:gd name="connsiteX117" fmla="*/ 1132513 w 3540154"/>
                <a:gd name="connsiteY117" fmla="*/ 360726 h 1744910"/>
                <a:gd name="connsiteX118" fmla="*/ 1023456 w 3540154"/>
                <a:gd name="connsiteY118" fmla="*/ 377504 h 1744910"/>
                <a:gd name="connsiteX119" fmla="*/ 981511 w 3540154"/>
                <a:gd name="connsiteY119" fmla="*/ 385893 h 1744910"/>
                <a:gd name="connsiteX120" fmla="*/ 755009 w 3540154"/>
                <a:gd name="connsiteY120" fmla="*/ 411060 h 1744910"/>
                <a:gd name="connsiteX121" fmla="*/ 704675 w 3540154"/>
                <a:gd name="connsiteY121" fmla="*/ 419449 h 1744910"/>
                <a:gd name="connsiteX122" fmla="*/ 679508 w 3540154"/>
                <a:gd name="connsiteY122" fmla="*/ 436227 h 1744910"/>
                <a:gd name="connsiteX123" fmla="*/ 629174 w 3540154"/>
                <a:gd name="connsiteY123" fmla="*/ 453005 h 1744910"/>
                <a:gd name="connsiteX124" fmla="*/ 578840 w 3540154"/>
                <a:gd name="connsiteY124" fmla="*/ 478172 h 1744910"/>
                <a:gd name="connsiteX125" fmla="*/ 494950 w 3540154"/>
                <a:gd name="connsiteY125" fmla="*/ 511728 h 1744910"/>
                <a:gd name="connsiteX126" fmla="*/ 444616 w 3540154"/>
                <a:gd name="connsiteY126" fmla="*/ 520117 h 1744910"/>
                <a:gd name="connsiteX127" fmla="*/ 436227 w 3540154"/>
                <a:gd name="connsiteY127" fmla="*/ 553673 h 174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540154" h="1744910">
                  <a:moveTo>
                    <a:pt x="436227" y="553673"/>
                  </a:moveTo>
                  <a:cubicBezTo>
                    <a:pt x="432033" y="580238"/>
                    <a:pt x="433460" y="560414"/>
                    <a:pt x="419449" y="679508"/>
                  </a:cubicBezTo>
                  <a:cubicBezTo>
                    <a:pt x="417139" y="699146"/>
                    <a:pt x="413244" y="718579"/>
                    <a:pt x="411060" y="738231"/>
                  </a:cubicBezTo>
                  <a:cubicBezTo>
                    <a:pt x="407649" y="768929"/>
                    <a:pt x="406502" y="799862"/>
                    <a:pt x="402671" y="830510"/>
                  </a:cubicBezTo>
                  <a:cubicBezTo>
                    <a:pt x="391230" y="922041"/>
                    <a:pt x="398275" y="818934"/>
                    <a:pt x="377504" y="922789"/>
                  </a:cubicBezTo>
                  <a:cubicBezTo>
                    <a:pt x="352202" y="1049297"/>
                    <a:pt x="384420" y="891665"/>
                    <a:pt x="360726" y="998290"/>
                  </a:cubicBezTo>
                  <a:cubicBezTo>
                    <a:pt x="344916" y="1069435"/>
                    <a:pt x="361748" y="1012001"/>
                    <a:pt x="335559" y="1090569"/>
                  </a:cubicBezTo>
                  <a:cubicBezTo>
                    <a:pt x="332763" y="1098958"/>
                    <a:pt x="332075" y="1108378"/>
                    <a:pt x="327170" y="1115736"/>
                  </a:cubicBezTo>
                  <a:cubicBezTo>
                    <a:pt x="321577" y="1124125"/>
                    <a:pt x="314901" y="1131885"/>
                    <a:pt x="310392" y="1140903"/>
                  </a:cubicBezTo>
                  <a:cubicBezTo>
                    <a:pt x="275660" y="1210367"/>
                    <a:pt x="333308" y="1119112"/>
                    <a:pt x="285225" y="1191237"/>
                  </a:cubicBezTo>
                  <a:cubicBezTo>
                    <a:pt x="282901" y="1202858"/>
                    <a:pt x="276508" y="1243838"/>
                    <a:pt x="268447" y="1258348"/>
                  </a:cubicBezTo>
                  <a:cubicBezTo>
                    <a:pt x="258654" y="1275975"/>
                    <a:pt x="246076" y="1291904"/>
                    <a:pt x="234891" y="1308682"/>
                  </a:cubicBezTo>
                  <a:lnTo>
                    <a:pt x="218113" y="1333849"/>
                  </a:lnTo>
                  <a:cubicBezTo>
                    <a:pt x="212520" y="1342238"/>
                    <a:pt x="204523" y="1349451"/>
                    <a:pt x="201335" y="1359016"/>
                  </a:cubicBezTo>
                  <a:cubicBezTo>
                    <a:pt x="198539" y="1367405"/>
                    <a:pt x="199199" y="1377930"/>
                    <a:pt x="192946" y="1384183"/>
                  </a:cubicBezTo>
                  <a:cubicBezTo>
                    <a:pt x="186693" y="1390436"/>
                    <a:pt x="176168" y="1389776"/>
                    <a:pt x="167779" y="1392572"/>
                  </a:cubicBezTo>
                  <a:cubicBezTo>
                    <a:pt x="162186" y="1403757"/>
                    <a:pt x="159007" y="1416521"/>
                    <a:pt x="151001" y="1426128"/>
                  </a:cubicBezTo>
                  <a:cubicBezTo>
                    <a:pt x="144546" y="1433873"/>
                    <a:pt x="133579" y="1436451"/>
                    <a:pt x="125834" y="1442906"/>
                  </a:cubicBezTo>
                  <a:cubicBezTo>
                    <a:pt x="116720" y="1450501"/>
                    <a:pt x="108262" y="1458959"/>
                    <a:pt x="100667" y="1468073"/>
                  </a:cubicBezTo>
                  <a:cubicBezTo>
                    <a:pt x="71478" y="1503100"/>
                    <a:pt x="100037" y="1487857"/>
                    <a:pt x="58722" y="1501629"/>
                  </a:cubicBezTo>
                  <a:cubicBezTo>
                    <a:pt x="15357" y="1566678"/>
                    <a:pt x="31544" y="1532833"/>
                    <a:pt x="8389" y="1602297"/>
                  </a:cubicBezTo>
                  <a:lnTo>
                    <a:pt x="0" y="1627464"/>
                  </a:lnTo>
                  <a:cubicBezTo>
                    <a:pt x="2796" y="1655427"/>
                    <a:pt x="-498" y="1684693"/>
                    <a:pt x="8389" y="1711354"/>
                  </a:cubicBezTo>
                  <a:cubicBezTo>
                    <a:pt x="11577" y="1720919"/>
                    <a:pt x="24537" y="1723623"/>
                    <a:pt x="33555" y="1728132"/>
                  </a:cubicBezTo>
                  <a:cubicBezTo>
                    <a:pt x="56981" y="1739845"/>
                    <a:pt x="95806" y="1741819"/>
                    <a:pt x="117445" y="1744910"/>
                  </a:cubicBezTo>
                  <a:cubicBezTo>
                    <a:pt x="246076" y="1742114"/>
                    <a:pt x="374891" y="1743931"/>
                    <a:pt x="503339" y="1736521"/>
                  </a:cubicBezTo>
                  <a:cubicBezTo>
                    <a:pt x="520995" y="1735502"/>
                    <a:pt x="538958" y="1729553"/>
                    <a:pt x="553673" y="1719743"/>
                  </a:cubicBezTo>
                  <a:cubicBezTo>
                    <a:pt x="562062" y="1714150"/>
                    <a:pt x="569822" y="1707474"/>
                    <a:pt x="578840" y="1702965"/>
                  </a:cubicBezTo>
                  <a:cubicBezTo>
                    <a:pt x="586749" y="1699010"/>
                    <a:pt x="596098" y="1698531"/>
                    <a:pt x="604007" y="1694576"/>
                  </a:cubicBezTo>
                  <a:cubicBezTo>
                    <a:pt x="634087" y="1679536"/>
                    <a:pt x="621754" y="1675160"/>
                    <a:pt x="654341" y="1669409"/>
                  </a:cubicBezTo>
                  <a:cubicBezTo>
                    <a:pt x="693285" y="1662536"/>
                    <a:pt x="732638" y="1658224"/>
                    <a:pt x="771787" y="1652631"/>
                  </a:cubicBezTo>
                  <a:lnTo>
                    <a:pt x="830510" y="1644242"/>
                  </a:lnTo>
                  <a:cubicBezTo>
                    <a:pt x="847288" y="1638649"/>
                    <a:pt x="863399" y="1630371"/>
                    <a:pt x="880844" y="1627464"/>
                  </a:cubicBezTo>
                  <a:cubicBezTo>
                    <a:pt x="961644" y="1613997"/>
                    <a:pt x="914238" y="1620615"/>
                    <a:pt x="1023456" y="1610686"/>
                  </a:cubicBezTo>
                  <a:cubicBezTo>
                    <a:pt x="1045967" y="1606184"/>
                    <a:pt x="1097489" y="1597683"/>
                    <a:pt x="1115735" y="1585519"/>
                  </a:cubicBezTo>
                  <a:cubicBezTo>
                    <a:pt x="1124124" y="1579926"/>
                    <a:pt x="1131689" y="1572836"/>
                    <a:pt x="1140902" y="1568741"/>
                  </a:cubicBezTo>
                  <a:cubicBezTo>
                    <a:pt x="1154328" y="1562774"/>
                    <a:pt x="1205270" y="1546828"/>
                    <a:pt x="1224792" y="1543574"/>
                  </a:cubicBezTo>
                  <a:cubicBezTo>
                    <a:pt x="1263800" y="1537073"/>
                    <a:pt x="1302808" y="1529829"/>
                    <a:pt x="1342238" y="1526796"/>
                  </a:cubicBezTo>
                  <a:cubicBezTo>
                    <a:pt x="1471010" y="1516890"/>
                    <a:pt x="1415202" y="1523563"/>
                    <a:pt x="1510018" y="1510018"/>
                  </a:cubicBezTo>
                  <a:cubicBezTo>
                    <a:pt x="1579110" y="1486987"/>
                    <a:pt x="1542844" y="1495741"/>
                    <a:pt x="1619075" y="1484851"/>
                  </a:cubicBezTo>
                  <a:cubicBezTo>
                    <a:pt x="1703195" y="1456811"/>
                    <a:pt x="1614266" y="1483930"/>
                    <a:pt x="1820411" y="1468073"/>
                  </a:cubicBezTo>
                  <a:cubicBezTo>
                    <a:pt x="1835793" y="1466890"/>
                    <a:pt x="1879143" y="1455487"/>
                    <a:pt x="1895911" y="1451295"/>
                  </a:cubicBezTo>
                  <a:cubicBezTo>
                    <a:pt x="1904300" y="1445702"/>
                    <a:pt x="1911603" y="1437963"/>
                    <a:pt x="1921078" y="1434517"/>
                  </a:cubicBezTo>
                  <a:cubicBezTo>
                    <a:pt x="1983202" y="1411927"/>
                    <a:pt x="2020197" y="1416216"/>
                    <a:pt x="2088858" y="1409350"/>
                  </a:cubicBezTo>
                  <a:cubicBezTo>
                    <a:pt x="2111291" y="1407107"/>
                    <a:pt x="2133599" y="1403757"/>
                    <a:pt x="2155970" y="1400961"/>
                  </a:cubicBezTo>
                  <a:cubicBezTo>
                    <a:pt x="2232333" y="1375507"/>
                    <a:pt x="2111727" y="1414553"/>
                    <a:pt x="2223082" y="1384183"/>
                  </a:cubicBezTo>
                  <a:cubicBezTo>
                    <a:pt x="2240144" y="1379530"/>
                    <a:pt x="2256638" y="1372998"/>
                    <a:pt x="2273416" y="1367405"/>
                  </a:cubicBezTo>
                  <a:lnTo>
                    <a:pt x="2298583" y="1359016"/>
                  </a:lnTo>
                  <a:cubicBezTo>
                    <a:pt x="2306972" y="1356220"/>
                    <a:pt x="2314961" y="1351604"/>
                    <a:pt x="2323750" y="1350627"/>
                  </a:cubicBezTo>
                  <a:cubicBezTo>
                    <a:pt x="2449354" y="1336671"/>
                    <a:pt x="2373968" y="1343643"/>
                    <a:pt x="2550253" y="1333849"/>
                  </a:cubicBezTo>
                  <a:cubicBezTo>
                    <a:pt x="2571688" y="1330787"/>
                    <a:pt x="2618191" y="1326199"/>
                    <a:pt x="2642532" y="1317071"/>
                  </a:cubicBezTo>
                  <a:cubicBezTo>
                    <a:pt x="2654241" y="1312680"/>
                    <a:pt x="2664110" y="1303886"/>
                    <a:pt x="2676088" y="1300293"/>
                  </a:cubicBezTo>
                  <a:cubicBezTo>
                    <a:pt x="2692380" y="1295405"/>
                    <a:pt x="2709743" y="1295240"/>
                    <a:pt x="2726422" y="1291904"/>
                  </a:cubicBezTo>
                  <a:cubicBezTo>
                    <a:pt x="2804887" y="1276211"/>
                    <a:pt x="2721177" y="1291118"/>
                    <a:pt x="2785144" y="1275126"/>
                  </a:cubicBezTo>
                  <a:cubicBezTo>
                    <a:pt x="2838385" y="1261816"/>
                    <a:pt x="2831556" y="1270841"/>
                    <a:pt x="2894201" y="1249959"/>
                  </a:cubicBezTo>
                  <a:lnTo>
                    <a:pt x="2944535" y="1233181"/>
                  </a:lnTo>
                  <a:cubicBezTo>
                    <a:pt x="2952924" y="1230385"/>
                    <a:pt x="2960928" y="1225889"/>
                    <a:pt x="2969702" y="1224792"/>
                  </a:cubicBezTo>
                  <a:cubicBezTo>
                    <a:pt x="3131968" y="1204509"/>
                    <a:pt x="2963474" y="1227228"/>
                    <a:pt x="3078759" y="1208015"/>
                  </a:cubicBezTo>
                  <a:cubicBezTo>
                    <a:pt x="3168924" y="1192988"/>
                    <a:pt x="3106621" y="1207341"/>
                    <a:pt x="3171038" y="1191237"/>
                  </a:cubicBezTo>
                  <a:cubicBezTo>
                    <a:pt x="3179427" y="1185644"/>
                    <a:pt x="3186992" y="1178554"/>
                    <a:pt x="3196205" y="1174459"/>
                  </a:cubicBezTo>
                  <a:lnTo>
                    <a:pt x="3271706" y="1149292"/>
                  </a:lnTo>
                  <a:lnTo>
                    <a:pt x="3296873" y="1140903"/>
                  </a:lnTo>
                  <a:cubicBezTo>
                    <a:pt x="3305262" y="1138107"/>
                    <a:pt x="3314682" y="1137419"/>
                    <a:pt x="3322040" y="1132514"/>
                  </a:cubicBezTo>
                  <a:cubicBezTo>
                    <a:pt x="3330429" y="1126921"/>
                    <a:pt x="3337994" y="1119831"/>
                    <a:pt x="3347207" y="1115736"/>
                  </a:cubicBezTo>
                  <a:cubicBezTo>
                    <a:pt x="3363368" y="1108553"/>
                    <a:pt x="3382826" y="1108768"/>
                    <a:pt x="3397541" y="1098958"/>
                  </a:cubicBezTo>
                  <a:cubicBezTo>
                    <a:pt x="3405930" y="1093365"/>
                    <a:pt x="3413495" y="1086275"/>
                    <a:pt x="3422708" y="1082180"/>
                  </a:cubicBezTo>
                  <a:cubicBezTo>
                    <a:pt x="3438869" y="1074997"/>
                    <a:pt x="3473042" y="1065402"/>
                    <a:pt x="3473042" y="1065402"/>
                  </a:cubicBezTo>
                  <a:cubicBezTo>
                    <a:pt x="3489820" y="1048624"/>
                    <a:pt x="3515873" y="1037578"/>
                    <a:pt x="3523376" y="1015068"/>
                  </a:cubicBezTo>
                  <a:lnTo>
                    <a:pt x="3540154" y="964734"/>
                  </a:lnTo>
                  <a:cubicBezTo>
                    <a:pt x="3537358" y="956345"/>
                    <a:pt x="3535720" y="947476"/>
                    <a:pt x="3531765" y="939567"/>
                  </a:cubicBezTo>
                  <a:cubicBezTo>
                    <a:pt x="3527256" y="930549"/>
                    <a:pt x="3519082" y="923613"/>
                    <a:pt x="3514987" y="914400"/>
                  </a:cubicBezTo>
                  <a:cubicBezTo>
                    <a:pt x="3475054" y="824552"/>
                    <a:pt x="3519402" y="895855"/>
                    <a:pt x="3481431" y="838899"/>
                  </a:cubicBezTo>
                  <a:cubicBezTo>
                    <a:pt x="3463024" y="710053"/>
                    <a:pt x="3488391" y="827295"/>
                    <a:pt x="3456264" y="755009"/>
                  </a:cubicBezTo>
                  <a:lnTo>
                    <a:pt x="3431097" y="679508"/>
                  </a:lnTo>
                  <a:cubicBezTo>
                    <a:pt x="3428301" y="671119"/>
                    <a:pt x="3427613" y="661699"/>
                    <a:pt x="3422708" y="654341"/>
                  </a:cubicBezTo>
                  <a:cubicBezTo>
                    <a:pt x="3417115" y="645952"/>
                    <a:pt x="3410439" y="638192"/>
                    <a:pt x="3405930" y="629174"/>
                  </a:cubicBezTo>
                  <a:cubicBezTo>
                    <a:pt x="3401975" y="621265"/>
                    <a:pt x="3401835" y="611737"/>
                    <a:pt x="3397541" y="604007"/>
                  </a:cubicBezTo>
                  <a:cubicBezTo>
                    <a:pt x="3387748" y="586380"/>
                    <a:pt x="3375170" y="570451"/>
                    <a:pt x="3363985" y="553673"/>
                  </a:cubicBezTo>
                  <a:cubicBezTo>
                    <a:pt x="3358392" y="545284"/>
                    <a:pt x="3350395" y="538071"/>
                    <a:pt x="3347207" y="528506"/>
                  </a:cubicBezTo>
                  <a:cubicBezTo>
                    <a:pt x="3303921" y="398649"/>
                    <a:pt x="3353533" y="532770"/>
                    <a:pt x="3313651" y="453005"/>
                  </a:cubicBezTo>
                  <a:cubicBezTo>
                    <a:pt x="3309696" y="445096"/>
                    <a:pt x="3309217" y="435747"/>
                    <a:pt x="3305262" y="427838"/>
                  </a:cubicBezTo>
                  <a:cubicBezTo>
                    <a:pt x="3289641" y="396596"/>
                    <a:pt x="3286508" y="405334"/>
                    <a:pt x="3263317" y="377504"/>
                  </a:cubicBezTo>
                  <a:cubicBezTo>
                    <a:pt x="3204920" y="307427"/>
                    <a:pt x="3294898" y="400696"/>
                    <a:pt x="3221372" y="327170"/>
                  </a:cubicBezTo>
                  <a:cubicBezTo>
                    <a:pt x="3200286" y="263912"/>
                    <a:pt x="3231182" y="339433"/>
                    <a:pt x="3187816" y="285226"/>
                  </a:cubicBezTo>
                  <a:cubicBezTo>
                    <a:pt x="3152846" y="241515"/>
                    <a:pt x="3230404" y="266080"/>
                    <a:pt x="3145871" y="209725"/>
                  </a:cubicBezTo>
                  <a:cubicBezTo>
                    <a:pt x="3084556" y="168848"/>
                    <a:pt x="3161652" y="218743"/>
                    <a:pt x="3087148" y="176169"/>
                  </a:cubicBezTo>
                  <a:cubicBezTo>
                    <a:pt x="3041614" y="150149"/>
                    <a:pt x="3082956" y="166383"/>
                    <a:pt x="3036814" y="151002"/>
                  </a:cubicBezTo>
                  <a:cubicBezTo>
                    <a:pt x="3031221" y="142613"/>
                    <a:pt x="3027909" y="132133"/>
                    <a:pt x="3020036" y="125835"/>
                  </a:cubicBezTo>
                  <a:cubicBezTo>
                    <a:pt x="3013131" y="120311"/>
                    <a:pt x="3002778" y="121401"/>
                    <a:pt x="2994869" y="117446"/>
                  </a:cubicBezTo>
                  <a:cubicBezTo>
                    <a:pt x="2985851" y="112937"/>
                    <a:pt x="2978091" y="106261"/>
                    <a:pt x="2969702" y="100668"/>
                  </a:cubicBezTo>
                  <a:cubicBezTo>
                    <a:pt x="2950810" y="43993"/>
                    <a:pt x="2977010" y="105425"/>
                    <a:pt x="2936146" y="58723"/>
                  </a:cubicBezTo>
                  <a:cubicBezTo>
                    <a:pt x="2880717" y="-4625"/>
                    <a:pt x="2929161" y="17246"/>
                    <a:pt x="2877423" y="0"/>
                  </a:cubicBezTo>
                  <a:cubicBezTo>
                    <a:pt x="2824293" y="2796"/>
                    <a:pt x="2771018" y="3572"/>
                    <a:pt x="2718033" y="8389"/>
                  </a:cubicBezTo>
                  <a:cubicBezTo>
                    <a:pt x="2709227" y="9190"/>
                    <a:pt x="2701655" y="15801"/>
                    <a:pt x="2692866" y="16778"/>
                  </a:cubicBezTo>
                  <a:cubicBezTo>
                    <a:pt x="2651085" y="21420"/>
                    <a:pt x="2608976" y="22371"/>
                    <a:pt x="2567031" y="25167"/>
                  </a:cubicBezTo>
                  <a:cubicBezTo>
                    <a:pt x="2550587" y="27908"/>
                    <a:pt x="2493177" y="36920"/>
                    <a:pt x="2474752" y="41945"/>
                  </a:cubicBezTo>
                  <a:cubicBezTo>
                    <a:pt x="2457690" y="46598"/>
                    <a:pt x="2441576" y="54434"/>
                    <a:pt x="2424418" y="58723"/>
                  </a:cubicBezTo>
                  <a:cubicBezTo>
                    <a:pt x="2413233" y="61519"/>
                    <a:pt x="2401948" y="63945"/>
                    <a:pt x="2390862" y="67112"/>
                  </a:cubicBezTo>
                  <a:cubicBezTo>
                    <a:pt x="2320164" y="87311"/>
                    <a:pt x="2414060" y="60765"/>
                    <a:pt x="2340528" y="92279"/>
                  </a:cubicBezTo>
                  <a:cubicBezTo>
                    <a:pt x="2329931" y="96821"/>
                    <a:pt x="2318368" y="98915"/>
                    <a:pt x="2306972" y="100668"/>
                  </a:cubicBezTo>
                  <a:cubicBezTo>
                    <a:pt x="2243083" y="110497"/>
                    <a:pt x="2157309" y="113692"/>
                    <a:pt x="2097247" y="117446"/>
                  </a:cubicBezTo>
                  <a:cubicBezTo>
                    <a:pt x="2005463" y="148041"/>
                    <a:pt x="2144487" y="99247"/>
                    <a:pt x="2046913" y="142613"/>
                  </a:cubicBezTo>
                  <a:cubicBezTo>
                    <a:pt x="2030752" y="149796"/>
                    <a:pt x="2013357" y="153798"/>
                    <a:pt x="1996579" y="159391"/>
                  </a:cubicBezTo>
                  <a:lnTo>
                    <a:pt x="1971412" y="167780"/>
                  </a:lnTo>
                  <a:lnTo>
                    <a:pt x="1921078" y="184558"/>
                  </a:lnTo>
                  <a:cubicBezTo>
                    <a:pt x="1901131" y="191207"/>
                    <a:pt x="1883423" y="197825"/>
                    <a:pt x="1862355" y="201336"/>
                  </a:cubicBezTo>
                  <a:cubicBezTo>
                    <a:pt x="1840117" y="205042"/>
                    <a:pt x="1817614" y="206929"/>
                    <a:pt x="1795244" y="209725"/>
                  </a:cubicBezTo>
                  <a:cubicBezTo>
                    <a:pt x="1784059" y="215318"/>
                    <a:pt x="1773182" y="221577"/>
                    <a:pt x="1761688" y="226503"/>
                  </a:cubicBezTo>
                  <a:cubicBezTo>
                    <a:pt x="1741574" y="235123"/>
                    <a:pt x="1724250" y="237200"/>
                    <a:pt x="1702965" y="243281"/>
                  </a:cubicBezTo>
                  <a:cubicBezTo>
                    <a:pt x="1694462" y="245710"/>
                    <a:pt x="1686430" y="249752"/>
                    <a:pt x="1677798" y="251670"/>
                  </a:cubicBezTo>
                  <a:cubicBezTo>
                    <a:pt x="1661194" y="255360"/>
                    <a:pt x="1644199" y="257016"/>
                    <a:pt x="1627464" y="260059"/>
                  </a:cubicBezTo>
                  <a:cubicBezTo>
                    <a:pt x="1613435" y="262610"/>
                    <a:pt x="1599612" y="266280"/>
                    <a:pt x="1585519" y="268448"/>
                  </a:cubicBezTo>
                  <a:cubicBezTo>
                    <a:pt x="1563236" y="271876"/>
                    <a:pt x="1540754" y="273857"/>
                    <a:pt x="1518407" y="276837"/>
                  </a:cubicBezTo>
                  <a:lnTo>
                    <a:pt x="1459684" y="285226"/>
                  </a:lnTo>
                  <a:lnTo>
                    <a:pt x="1384183" y="310392"/>
                  </a:lnTo>
                  <a:cubicBezTo>
                    <a:pt x="1367468" y="315964"/>
                    <a:pt x="1342314" y="325063"/>
                    <a:pt x="1325460" y="327170"/>
                  </a:cubicBezTo>
                  <a:cubicBezTo>
                    <a:pt x="1269688" y="334141"/>
                    <a:pt x="1157680" y="343948"/>
                    <a:pt x="1157680" y="343948"/>
                  </a:cubicBezTo>
                  <a:cubicBezTo>
                    <a:pt x="1149291" y="349541"/>
                    <a:pt x="1141953" y="357186"/>
                    <a:pt x="1132513" y="360726"/>
                  </a:cubicBezTo>
                  <a:cubicBezTo>
                    <a:pt x="1112442" y="368253"/>
                    <a:pt x="1035176" y="375701"/>
                    <a:pt x="1023456" y="377504"/>
                  </a:cubicBezTo>
                  <a:cubicBezTo>
                    <a:pt x="1009363" y="379672"/>
                    <a:pt x="995604" y="383725"/>
                    <a:pt x="981511" y="385893"/>
                  </a:cubicBezTo>
                  <a:cubicBezTo>
                    <a:pt x="906391" y="397450"/>
                    <a:pt x="830315" y="401019"/>
                    <a:pt x="755009" y="411060"/>
                  </a:cubicBezTo>
                  <a:cubicBezTo>
                    <a:pt x="738149" y="413308"/>
                    <a:pt x="721453" y="416653"/>
                    <a:pt x="704675" y="419449"/>
                  </a:cubicBezTo>
                  <a:cubicBezTo>
                    <a:pt x="696286" y="425042"/>
                    <a:pt x="688721" y="432132"/>
                    <a:pt x="679508" y="436227"/>
                  </a:cubicBezTo>
                  <a:cubicBezTo>
                    <a:pt x="663347" y="443410"/>
                    <a:pt x="643889" y="443195"/>
                    <a:pt x="629174" y="453005"/>
                  </a:cubicBezTo>
                  <a:cubicBezTo>
                    <a:pt x="580809" y="485248"/>
                    <a:pt x="627465" y="457333"/>
                    <a:pt x="578840" y="478172"/>
                  </a:cubicBezTo>
                  <a:cubicBezTo>
                    <a:pt x="543987" y="493109"/>
                    <a:pt x="536611" y="504785"/>
                    <a:pt x="494950" y="511728"/>
                  </a:cubicBezTo>
                  <a:cubicBezTo>
                    <a:pt x="478172" y="514524"/>
                    <a:pt x="461220" y="516427"/>
                    <a:pt x="444616" y="520117"/>
                  </a:cubicBezTo>
                  <a:cubicBezTo>
                    <a:pt x="402886" y="529390"/>
                    <a:pt x="440421" y="527108"/>
                    <a:pt x="436227" y="553673"/>
                  </a:cubicBezTo>
                  <a:close/>
                </a:path>
              </a:pathLst>
            </a:cu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0378EAB-A83D-4B6D-8881-E02EFAD8430F}"/>
                </a:ext>
              </a:extLst>
            </p:cNvPr>
            <p:cNvCxnSpPr>
              <a:cxnSpLocks/>
            </p:cNvCxnSpPr>
            <p:nvPr/>
          </p:nvCxnSpPr>
          <p:spPr>
            <a:xfrm flipH="1">
              <a:off x="6871997" y="3594407"/>
              <a:ext cx="560874" cy="298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FD0358-009F-4F77-BB1B-322C23E8E02D}"/>
                </a:ext>
              </a:extLst>
            </p:cNvPr>
            <p:cNvCxnSpPr>
              <a:cxnSpLocks/>
            </p:cNvCxnSpPr>
            <p:nvPr/>
          </p:nvCxnSpPr>
          <p:spPr>
            <a:xfrm>
              <a:off x="7432871" y="3594407"/>
              <a:ext cx="124924" cy="13098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4D8CE2-5CB3-4F2A-804C-DF3124F91887}"/>
                </a:ext>
              </a:extLst>
            </p:cNvPr>
            <p:cNvCxnSpPr>
              <a:cxnSpLocks/>
            </p:cNvCxnSpPr>
            <p:nvPr/>
          </p:nvCxnSpPr>
          <p:spPr>
            <a:xfrm flipH="1">
              <a:off x="6939110" y="2479398"/>
              <a:ext cx="316717" cy="2941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EFD428-FE4D-4D55-8F8E-9DFC27158E51}"/>
                </a:ext>
              </a:extLst>
            </p:cNvPr>
            <p:cNvCxnSpPr>
              <a:cxnSpLocks/>
              <a:endCxn id="11" idx="21"/>
            </p:cNvCxnSpPr>
            <p:nvPr/>
          </p:nvCxnSpPr>
          <p:spPr>
            <a:xfrm>
              <a:off x="7256052" y="2473869"/>
              <a:ext cx="176594" cy="4706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F6035D8-4090-4FDB-A985-BD6998E9C1E3}"/>
              </a:ext>
            </a:extLst>
          </p:cNvPr>
          <p:cNvSpPr/>
          <p:nvPr/>
        </p:nvSpPr>
        <p:spPr>
          <a:xfrm>
            <a:off x="7090732" y="1590051"/>
            <a:ext cx="4537952" cy="1015663"/>
          </a:xfrm>
          <a:prstGeom prst="rect">
            <a:avLst/>
          </a:prstGeom>
        </p:spPr>
        <p:txBody>
          <a:bodyPr wrap="square">
            <a:spAutoFit/>
          </a:bodyPr>
          <a:lstStyle/>
          <a:p>
            <a:r>
              <a:rPr lang="en-US" sz="2000">
                <a:solidFill>
                  <a:schemeClr val="bg1"/>
                </a:solidFill>
              </a:rPr>
              <a:t>An image taken at 10am is going to look very different from one taken at 6pm</a:t>
            </a:r>
            <a:r>
              <a:rPr lang="zh-CN" altLang="en-US" sz="2000">
                <a:solidFill>
                  <a:schemeClr val="bg1"/>
                </a:solidFill>
              </a:rPr>
              <a:t> </a:t>
            </a:r>
            <a:r>
              <a:rPr lang="en-US" sz="2000">
                <a:solidFill>
                  <a:schemeClr val="bg1"/>
                </a:solidFill>
              </a:rPr>
              <a:t> </a:t>
            </a:r>
            <a:r>
              <a:rPr lang="en-US"/>
              <a:t>taken at 6pm</a:t>
            </a:r>
          </a:p>
        </p:txBody>
      </p:sp>
    </p:spTree>
    <p:extLst>
      <p:ext uri="{BB962C8B-B14F-4D97-AF65-F5344CB8AC3E}">
        <p14:creationId xmlns:p14="http://schemas.microsoft.com/office/powerpoint/2010/main" val="261160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478845" y="182880"/>
            <a:ext cx="9234309" cy="498598"/>
          </a:xfrm>
        </p:spPr>
        <p:txBody>
          <a:bodyPr/>
          <a:lstStyle/>
          <a:p>
            <a:pPr algn="ctr"/>
            <a:r>
              <a:rPr lang="en-US" i="0" dirty="0">
                <a:solidFill>
                  <a:schemeClr val="bg1"/>
                </a:solidFill>
                <a:latin typeface="Acumin Pro ExtraCondensed" panose="020B0604020202020204" charset="0"/>
              </a:rPr>
              <a:t>Continuous Imaging Test in the Greenhouse – Result 1</a:t>
            </a:r>
            <a:endParaRPr lang="en-US" i="0" dirty="0">
              <a:solidFill>
                <a:schemeClr val="bg1"/>
              </a:solidFill>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22" name="テキスト ボックス 26">
            <a:extLst>
              <a:ext uri="{FF2B5EF4-FFF2-40B4-BE49-F238E27FC236}">
                <a16:creationId xmlns:a16="http://schemas.microsoft.com/office/drawing/2014/main" id="{E6D3A59E-8100-4CC0-8807-4B904C79E1BF}"/>
              </a:ext>
            </a:extLst>
          </p:cNvPr>
          <p:cNvSpPr txBox="1"/>
          <p:nvPr/>
        </p:nvSpPr>
        <p:spPr>
          <a:xfrm>
            <a:off x="2961694" y="1555901"/>
            <a:ext cx="1762407" cy="338554"/>
          </a:xfrm>
          <a:prstGeom prst="rect">
            <a:avLst/>
          </a:prstGeom>
          <a:noFill/>
        </p:spPr>
        <p:txBody>
          <a:bodyPr wrap="none" rtlCol="0">
            <a:spAutoFit/>
          </a:bodyPr>
          <a:lstStyle/>
          <a:p>
            <a:pPr algn="ctr"/>
            <a:r>
              <a:rPr kumimoji="1" lang="en-US" altLang="ja-JP" sz="1600" b="1"/>
              <a:t>Water Condition</a:t>
            </a:r>
            <a:endParaRPr kumimoji="1" lang="ja-JP" altLang="en-US" sz="1600" b="1"/>
          </a:p>
        </p:txBody>
      </p:sp>
      <p:pic>
        <p:nvPicPr>
          <p:cNvPr id="14" name="Picture 13">
            <a:extLst>
              <a:ext uri="{FF2B5EF4-FFF2-40B4-BE49-F238E27FC236}">
                <a16:creationId xmlns:a16="http://schemas.microsoft.com/office/drawing/2014/main" id="{92A0D30A-2A30-4620-9556-4FA0E73956E9}"/>
              </a:ext>
            </a:extLst>
          </p:cNvPr>
          <p:cNvPicPr>
            <a:picLocks noChangeAspect="1"/>
          </p:cNvPicPr>
          <p:nvPr/>
        </p:nvPicPr>
        <p:blipFill>
          <a:blip r:embed="rId3"/>
          <a:stretch>
            <a:fillRect/>
          </a:stretch>
        </p:blipFill>
        <p:spPr>
          <a:xfrm>
            <a:off x="1495896" y="1017626"/>
            <a:ext cx="6656339" cy="3928667"/>
          </a:xfrm>
          <a:prstGeom prst="rect">
            <a:avLst/>
          </a:prstGeom>
        </p:spPr>
      </p:pic>
      <p:sp>
        <p:nvSpPr>
          <p:cNvPr id="15" name="Rectangle 14">
            <a:extLst>
              <a:ext uri="{FF2B5EF4-FFF2-40B4-BE49-F238E27FC236}">
                <a16:creationId xmlns:a16="http://schemas.microsoft.com/office/drawing/2014/main" id="{06589BAF-185C-48DE-9C4A-D233CDFE6660}"/>
              </a:ext>
            </a:extLst>
          </p:cNvPr>
          <p:cNvSpPr/>
          <p:nvPr/>
        </p:nvSpPr>
        <p:spPr>
          <a:xfrm>
            <a:off x="2447438" y="5091232"/>
            <a:ext cx="5557877" cy="1323439"/>
          </a:xfrm>
          <a:prstGeom prst="rect">
            <a:avLst/>
          </a:prstGeom>
        </p:spPr>
        <p:txBody>
          <a:bodyPr wrap="square">
            <a:spAutoFit/>
          </a:bodyPr>
          <a:lstStyle/>
          <a:p>
            <a:r>
              <a:rPr lang="en-US" sz="2000" b="1">
                <a:solidFill>
                  <a:schemeClr val="bg1"/>
                </a:solidFill>
                <a:latin typeface="Calibri" panose="020F0502020204030204" pitchFamily="34" charset="0"/>
                <a:ea typeface="DengXian" panose="02010600030101010101" pitchFamily="2" charset="-122"/>
                <a:cs typeface="Times New Roman" panose="02020603050405020304" pitchFamily="18" charset="0"/>
              </a:rPr>
              <a:t>The spectra of different imaging time points during one day for </a:t>
            </a:r>
            <a:r>
              <a:rPr lang="en-US" sz="2000" b="1">
                <a:solidFill>
                  <a:srgbClr val="FF0000"/>
                </a:solidFill>
                <a:latin typeface="Calibri" panose="020F0502020204030204" pitchFamily="34" charset="0"/>
                <a:ea typeface="DengXian" panose="02010600030101010101" pitchFamily="2" charset="-122"/>
                <a:cs typeface="Times New Roman" panose="02020603050405020304" pitchFamily="18" charset="0"/>
              </a:rPr>
              <a:t>the same corn plant</a:t>
            </a:r>
            <a:r>
              <a:rPr lang="en-US" sz="2000" b="1">
                <a:solidFill>
                  <a:schemeClr val="bg1"/>
                </a:solidFill>
                <a:latin typeface="Calibri" panose="020F0502020204030204" pitchFamily="34" charset="0"/>
                <a:ea typeface="DengXian" panose="02010600030101010101" pitchFamily="2" charset="-122"/>
                <a:cs typeface="Times New Roman" panose="02020603050405020304" pitchFamily="18" charset="0"/>
              </a:rPr>
              <a:t>: 2:00, 8:00, 12:00, 16:00, 18:00, 21:00, 23:00 on June 16, 2017, respectively. </a:t>
            </a:r>
            <a:endParaRPr lang="en-US" sz="2000">
              <a:solidFill>
                <a:schemeClr val="bg1"/>
              </a:solidFill>
            </a:endParaRPr>
          </a:p>
        </p:txBody>
      </p:sp>
      <p:sp>
        <p:nvSpPr>
          <p:cNvPr id="4" name="Rectangle 3">
            <a:extLst>
              <a:ext uri="{FF2B5EF4-FFF2-40B4-BE49-F238E27FC236}">
                <a16:creationId xmlns:a16="http://schemas.microsoft.com/office/drawing/2014/main" id="{826CF244-E943-407D-86A3-FFA4FD5CA973}"/>
              </a:ext>
            </a:extLst>
          </p:cNvPr>
          <p:cNvSpPr/>
          <p:nvPr/>
        </p:nvSpPr>
        <p:spPr>
          <a:xfrm>
            <a:off x="8311715" y="2044005"/>
            <a:ext cx="3880285" cy="1384995"/>
          </a:xfrm>
          <a:prstGeom prst="rect">
            <a:avLst/>
          </a:prstGeom>
        </p:spPr>
        <p:txBody>
          <a:bodyPr wrap="square">
            <a:spAutoFit/>
          </a:bodyPr>
          <a:lstStyle/>
          <a:p>
            <a:r>
              <a:rPr lang="en-US" sz="2800" b="1" dirty="0">
                <a:solidFill>
                  <a:srgbClr val="C00000"/>
                </a:solidFill>
              </a:rPr>
              <a:t>The plant reflectance spectrum has significant changes over time. </a:t>
            </a:r>
          </a:p>
        </p:txBody>
      </p:sp>
    </p:spTree>
    <p:extLst>
      <p:ext uri="{BB962C8B-B14F-4D97-AF65-F5344CB8AC3E}">
        <p14:creationId xmlns:p14="http://schemas.microsoft.com/office/powerpoint/2010/main" val="29634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495012" y="91440"/>
            <a:ext cx="9234309" cy="498598"/>
          </a:xfrm>
        </p:spPr>
        <p:txBody>
          <a:bodyPr/>
          <a:lstStyle/>
          <a:p>
            <a:pPr algn="ctr"/>
            <a:r>
              <a:rPr lang="en-US" i="0" dirty="0">
                <a:solidFill>
                  <a:schemeClr val="bg1"/>
                </a:solidFill>
                <a:latin typeface="Acumin Pro ExtraCondensed" panose="020B0604020202020204" charset="0"/>
              </a:rPr>
              <a:t>Continuous Imaging Test in the Greenhouse – Result 2</a:t>
            </a:r>
            <a:endParaRPr lang="en-US" i="0" dirty="0">
              <a:solidFill>
                <a:schemeClr val="bg1"/>
              </a:solidFill>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22" name="テキスト ボックス 26">
            <a:extLst>
              <a:ext uri="{FF2B5EF4-FFF2-40B4-BE49-F238E27FC236}">
                <a16:creationId xmlns:a16="http://schemas.microsoft.com/office/drawing/2014/main" id="{E6D3A59E-8100-4CC0-8807-4B904C79E1BF}"/>
              </a:ext>
            </a:extLst>
          </p:cNvPr>
          <p:cNvSpPr txBox="1"/>
          <p:nvPr/>
        </p:nvSpPr>
        <p:spPr>
          <a:xfrm>
            <a:off x="2961694" y="1555901"/>
            <a:ext cx="1762407" cy="338554"/>
          </a:xfrm>
          <a:prstGeom prst="rect">
            <a:avLst/>
          </a:prstGeom>
          <a:noFill/>
        </p:spPr>
        <p:txBody>
          <a:bodyPr wrap="none" rtlCol="0">
            <a:spAutoFit/>
          </a:bodyPr>
          <a:lstStyle/>
          <a:p>
            <a:pPr algn="ctr"/>
            <a:r>
              <a:rPr kumimoji="1" lang="en-US" altLang="ja-JP" sz="1600" b="1"/>
              <a:t>Water Condition</a:t>
            </a:r>
            <a:endParaRPr kumimoji="1" lang="ja-JP" altLang="en-US" sz="1600" b="1"/>
          </a:p>
        </p:txBody>
      </p:sp>
      <p:pic>
        <p:nvPicPr>
          <p:cNvPr id="17" name="Picture 16">
            <a:extLst>
              <a:ext uri="{FF2B5EF4-FFF2-40B4-BE49-F238E27FC236}">
                <a16:creationId xmlns:a16="http://schemas.microsoft.com/office/drawing/2014/main" id="{9F26F0C8-C629-4361-9521-DA19F86E824B}"/>
              </a:ext>
            </a:extLst>
          </p:cNvPr>
          <p:cNvPicPr>
            <a:picLocks noChangeAspect="1"/>
          </p:cNvPicPr>
          <p:nvPr/>
        </p:nvPicPr>
        <p:blipFill>
          <a:blip r:embed="rId3"/>
          <a:stretch>
            <a:fillRect/>
          </a:stretch>
        </p:blipFill>
        <p:spPr>
          <a:xfrm>
            <a:off x="418560" y="736094"/>
            <a:ext cx="4712996" cy="3135883"/>
          </a:xfrm>
          <a:prstGeom prst="rect">
            <a:avLst/>
          </a:prstGeom>
        </p:spPr>
      </p:pic>
      <p:pic>
        <p:nvPicPr>
          <p:cNvPr id="18" name="Picture 17">
            <a:extLst>
              <a:ext uri="{FF2B5EF4-FFF2-40B4-BE49-F238E27FC236}">
                <a16:creationId xmlns:a16="http://schemas.microsoft.com/office/drawing/2014/main" id="{0FD308A0-709B-43D8-82BD-1111C8AEB0A0}"/>
              </a:ext>
            </a:extLst>
          </p:cNvPr>
          <p:cNvPicPr>
            <a:picLocks noChangeAspect="1"/>
          </p:cNvPicPr>
          <p:nvPr/>
        </p:nvPicPr>
        <p:blipFill>
          <a:blip r:embed="rId4"/>
          <a:stretch>
            <a:fillRect/>
          </a:stretch>
        </p:blipFill>
        <p:spPr>
          <a:xfrm>
            <a:off x="208887" y="3877560"/>
            <a:ext cx="4922669" cy="3200671"/>
          </a:xfrm>
          <a:prstGeom prst="rect">
            <a:avLst/>
          </a:prstGeom>
        </p:spPr>
      </p:pic>
      <p:pic>
        <p:nvPicPr>
          <p:cNvPr id="19" name="Picture 18">
            <a:extLst>
              <a:ext uri="{FF2B5EF4-FFF2-40B4-BE49-F238E27FC236}">
                <a16:creationId xmlns:a16="http://schemas.microsoft.com/office/drawing/2014/main" id="{6B241C13-EDCF-49B8-966B-89930F48C41E}"/>
              </a:ext>
            </a:extLst>
          </p:cNvPr>
          <p:cNvPicPr>
            <a:picLocks noChangeAspect="1"/>
          </p:cNvPicPr>
          <p:nvPr/>
        </p:nvPicPr>
        <p:blipFill>
          <a:blip r:embed="rId5"/>
          <a:stretch>
            <a:fillRect/>
          </a:stretch>
        </p:blipFill>
        <p:spPr>
          <a:xfrm>
            <a:off x="6343206" y="678357"/>
            <a:ext cx="4550907" cy="3104542"/>
          </a:xfrm>
          <a:prstGeom prst="rect">
            <a:avLst/>
          </a:prstGeom>
        </p:spPr>
      </p:pic>
      <p:sp>
        <p:nvSpPr>
          <p:cNvPr id="9" name="Rectangle 8">
            <a:extLst>
              <a:ext uri="{FF2B5EF4-FFF2-40B4-BE49-F238E27FC236}">
                <a16:creationId xmlns:a16="http://schemas.microsoft.com/office/drawing/2014/main" id="{204B53A7-0E65-4909-99E6-00447018CCA4}"/>
              </a:ext>
            </a:extLst>
          </p:cNvPr>
          <p:cNvSpPr/>
          <p:nvPr/>
        </p:nvSpPr>
        <p:spPr>
          <a:xfrm>
            <a:off x="6096000" y="4400699"/>
            <a:ext cx="5334520" cy="1384995"/>
          </a:xfrm>
          <a:prstGeom prst="rect">
            <a:avLst/>
          </a:prstGeom>
        </p:spPr>
        <p:txBody>
          <a:bodyPr wrap="square">
            <a:spAutoFit/>
          </a:bodyPr>
          <a:lstStyle/>
          <a:p>
            <a:r>
              <a:rPr lang="en-US" sz="2800" b="1" dirty="0">
                <a:solidFill>
                  <a:srgbClr val="C00000"/>
                </a:solidFill>
              </a:rPr>
              <a:t>Plant hyperspectral phenotyping features follow periodic changes at a daily frequency. </a:t>
            </a:r>
          </a:p>
        </p:txBody>
      </p:sp>
      <p:sp>
        <p:nvSpPr>
          <p:cNvPr id="3" name="Rectangle 2">
            <a:extLst>
              <a:ext uri="{FF2B5EF4-FFF2-40B4-BE49-F238E27FC236}">
                <a16:creationId xmlns:a16="http://schemas.microsoft.com/office/drawing/2014/main" id="{DA5D6721-1E98-4D54-A018-150B046A5B84}"/>
              </a:ext>
            </a:extLst>
          </p:cNvPr>
          <p:cNvSpPr/>
          <p:nvPr/>
        </p:nvSpPr>
        <p:spPr>
          <a:xfrm>
            <a:off x="418560" y="541073"/>
            <a:ext cx="4922669" cy="3336487"/>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5CFE7E-89A6-4732-9B6B-E791F4555456}"/>
              </a:ext>
            </a:extLst>
          </p:cNvPr>
          <p:cNvSpPr/>
          <p:nvPr/>
        </p:nvSpPr>
        <p:spPr>
          <a:xfrm>
            <a:off x="6157324" y="562384"/>
            <a:ext cx="4922669" cy="330959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0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372309" y="182880"/>
            <a:ext cx="9234309" cy="512448"/>
          </a:xfrm>
        </p:spPr>
        <p:txBody>
          <a:bodyPr/>
          <a:lstStyle/>
          <a:p>
            <a:pPr algn="ctr"/>
            <a:r>
              <a:rPr lang="en-US" i="0" dirty="0">
                <a:solidFill>
                  <a:schemeClr val="bg1"/>
                </a:solidFill>
              </a:rPr>
              <a:t>Contributions </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8</a:t>
            </a:fld>
            <a:endParaRPr lang="en-US"/>
          </a:p>
        </p:txBody>
      </p:sp>
      <p:grpSp>
        <p:nvGrpSpPr>
          <p:cNvPr id="32" name="Group 31">
            <a:extLst>
              <a:ext uri="{FF2B5EF4-FFF2-40B4-BE49-F238E27FC236}">
                <a16:creationId xmlns:a16="http://schemas.microsoft.com/office/drawing/2014/main" id="{12F8F5A0-9072-4238-B9F5-917D06A6293B}"/>
              </a:ext>
            </a:extLst>
          </p:cNvPr>
          <p:cNvGrpSpPr/>
          <p:nvPr/>
        </p:nvGrpSpPr>
        <p:grpSpPr>
          <a:xfrm>
            <a:off x="1003276" y="1442554"/>
            <a:ext cx="2295525" cy="1923254"/>
            <a:chOff x="9057165" y="3103319"/>
            <a:chExt cx="2295525" cy="1923254"/>
          </a:xfrm>
        </p:grpSpPr>
        <p:sp>
          <p:nvSpPr>
            <p:cNvPr id="19" name="Rectangle 18">
              <a:extLst>
                <a:ext uri="{FF2B5EF4-FFF2-40B4-BE49-F238E27FC236}">
                  <a16:creationId xmlns:a16="http://schemas.microsoft.com/office/drawing/2014/main" id="{AD3E5775-6A87-4AA1-900A-CFB4BC6BC74A}"/>
                </a:ext>
              </a:extLst>
            </p:cNvPr>
            <p:cNvSpPr/>
            <p:nvPr/>
          </p:nvSpPr>
          <p:spPr>
            <a:xfrm>
              <a:off x="9293806" y="4626463"/>
              <a:ext cx="1973938" cy="400110"/>
            </a:xfrm>
            <a:prstGeom prst="rect">
              <a:avLst/>
            </a:prstGeom>
          </p:spPr>
          <p:txBody>
            <a:bodyPr wrap="none">
              <a:spAutoFit/>
            </a:bodyPr>
            <a:lstStyle/>
            <a:p>
              <a:r>
                <a:rPr lang="en-US" sz="2000">
                  <a:solidFill>
                    <a:schemeClr val="bg1"/>
                  </a:solidFill>
                </a:rPr>
                <a:t>Yield estimation  </a:t>
              </a:r>
            </a:p>
          </p:txBody>
        </p:sp>
        <p:pic>
          <p:nvPicPr>
            <p:cNvPr id="24" name="Picture 23">
              <a:extLst>
                <a:ext uri="{FF2B5EF4-FFF2-40B4-BE49-F238E27FC236}">
                  <a16:creationId xmlns:a16="http://schemas.microsoft.com/office/drawing/2014/main" id="{FAAFB7F3-9F4B-4D7D-8618-9A4C309B5A4B}"/>
                </a:ext>
              </a:extLst>
            </p:cNvPr>
            <p:cNvPicPr>
              <a:picLocks noChangeAspect="1"/>
            </p:cNvPicPr>
            <p:nvPr/>
          </p:nvPicPr>
          <p:blipFill>
            <a:blip r:embed="rId3"/>
            <a:stretch>
              <a:fillRect/>
            </a:stretch>
          </p:blipFill>
          <p:spPr>
            <a:xfrm>
              <a:off x="9057165" y="3103319"/>
              <a:ext cx="2295525" cy="1531097"/>
            </a:xfrm>
            <a:prstGeom prst="rect">
              <a:avLst/>
            </a:prstGeom>
          </p:spPr>
        </p:pic>
      </p:grpSp>
      <p:grpSp>
        <p:nvGrpSpPr>
          <p:cNvPr id="30" name="Group 29">
            <a:extLst>
              <a:ext uri="{FF2B5EF4-FFF2-40B4-BE49-F238E27FC236}">
                <a16:creationId xmlns:a16="http://schemas.microsoft.com/office/drawing/2014/main" id="{44F709D6-E983-4A03-AF2A-A97590319674}"/>
              </a:ext>
            </a:extLst>
          </p:cNvPr>
          <p:cNvGrpSpPr/>
          <p:nvPr/>
        </p:nvGrpSpPr>
        <p:grpSpPr>
          <a:xfrm>
            <a:off x="8066560" y="548393"/>
            <a:ext cx="2895408" cy="2849519"/>
            <a:chOff x="4362821" y="662154"/>
            <a:chExt cx="2895408" cy="2849519"/>
          </a:xfrm>
        </p:grpSpPr>
        <p:sp>
          <p:nvSpPr>
            <p:cNvPr id="20" name="Rectangle 19">
              <a:extLst>
                <a:ext uri="{FF2B5EF4-FFF2-40B4-BE49-F238E27FC236}">
                  <a16:creationId xmlns:a16="http://schemas.microsoft.com/office/drawing/2014/main" id="{AE364E99-7CA4-4B60-BC8C-9EBD6D3B813D}"/>
                </a:ext>
              </a:extLst>
            </p:cNvPr>
            <p:cNvSpPr/>
            <p:nvPr/>
          </p:nvSpPr>
          <p:spPr>
            <a:xfrm>
              <a:off x="4362821" y="3111563"/>
              <a:ext cx="2895408" cy="400110"/>
            </a:xfrm>
            <a:prstGeom prst="rect">
              <a:avLst/>
            </a:prstGeom>
          </p:spPr>
          <p:txBody>
            <a:bodyPr wrap="none">
              <a:spAutoFit/>
            </a:bodyPr>
            <a:lstStyle/>
            <a:p>
              <a:r>
                <a:rPr lang="en-US" sz="2000">
                  <a:solidFill>
                    <a:schemeClr val="bg1"/>
                  </a:solidFill>
                </a:rPr>
                <a:t>Nutrients level prediction </a:t>
              </a:r>
            </a:p>
          </p:txBody>
        </p:sp>
        <p:pic>
          <p:nvPicPr>
            <p:cNvPr id="26" name="Picture 25">
              <a:extLst>
                <a:ext uri="{FF2B5EF4-FFF2-40B4-BE49-F238E27FC236}">
                  <a16:creationId xmlns:a16="http://schemas.microsoft.com/office/drawing/2014/main" id="{F0EE654C-BE76-4FF4-A917-E5A48C707314}"/>
                </a:ext>
              </a:extLst>
            </p:cNvPr>
            <p:cNvPicPr>
              <a:picLocks noChangeAspect="1"/>
            </p:cNvPicPr>
            <p:nvPr/>
          </p:nvPicPr>
          <p:blipFill>
            <a:blip r:embed="rId4"/>
            <a:stretch>
              <a:fillRect/>
            </a:stretch>
          </p:blipFill>
          <p:spPr>
            <a:xfrm>
              <a:off x="4800869" y="662154"/>
              <a:ext cx="1933063" cy="2414784"/>
            </a:xfrm>
            <a:prstGeom prst="rect">
              <a:avLst/>
            </a:prstGeom>
          </p:spPr>
        </p:pic>
      </p:grpSp>
      <p:grpSp>
        <p:nvGrpSpPr>
          <p:cNvPr id="29" name="Group 28">
            <a:extLst>
              <a:ext uri="{FF2B5EF4-FFF2-40B4-BE49-F238E27FC236}">
                <a16:creationId xmlns:a16="http://schemas.microsoft.com/office/drawing/2014/main" id="{AAB02F1E-8903-4201-878A-BC3717334854}"/>
              </a:ext>
            </a:extLst>
          </p:cNvPr>
          <p:cNvGrpSpPr/>
          <p:nvPr/>
        </p:nvGrpSpPr>
        <p:grpSpPr>
          <a:xfrm>
            <a:off x="8066560" y="3980701"/>
            <a:ext cx="3018070" cy="1971366"/>
            <a:chOff x="8511004" y="1497134"/>
            <a:chExt cx="3018070" cy="1971366"/>
          </a:xfrm>
        </p:grpSpPr>
        <p:sp>
          <p:nvSpPr>
            <p:cNvPr id="22" name="Rectangle 21">
              <a:extLst>
                <a:ext uri="{FF2B5EF4-FFF2-40B4-BE49-F238E27FC236}">
                  <a16:creationId xmlns:a16="http://schemas.microsoft.com/office/drawing/2014/main" id="{A9CCCB4E-A89E-495A-A337-898FE3B45C21}"/>
                </a:ext>
              </a:extLst>
            </p:cNvPr>
            <p:cNvSpPr/>
            <p:nvPr/>
          </p:nvSpPr>
          <p:spPr>
            <a:xfrm>
              <a:off x="8511004" y="3068390"/>
              <a:ext cx="3018070" cy="400110"/>
            </a:xfrm>
            <a:prstGeom prst="rect">
              <a:avLst/>
            </a:prstGeom>
          </p:spPr>
          <p:txBody>
            <a:bodyPr wrap="none">
              <a:spAutoFit/>
            </a:bodyPr>
            <a:lstStyle/>
            <a:p>
              <a:r>
                <a:rPr lang="en-US" sz="2000">
                  <a:solidFill>
                    <a:schemeClr val="bg1"/>
                  </a:solidFill>
                </a:rPr>
                <a:t>Drought stress assessment </a:t>
              </a:r>
            </a:p>
          </p:txBody>
        </p:sp>
        <p:pic>
          <p:nvPicPr>
            <p:cNvPr id="28" name="Picture 27">
              <a:extLst>
                <a:ext uri="{FF2B5EF4-FFF2-40B4-BE49-F238E27FC236}">
                  <a16:creationId xmlns:a16="http://schemas.microsoft.com/office/drawing/2014/main" id="{25AE6FE5-6190-41D1-BC3A-6BBB0A81DEB0}"/>
                </a:ext>
              </a:extLst>
            </p:cNvPr>
            <p:cNvPicPr>
              <a:picLocks noChangeAspect="1"/>
            </p:cNvPicPr>
            <p:nvPr/>
          </p:nvPicPr>
          <p:blipFill>
            <a:blip r:embed="rId5"/>
            <a:stretch>
              <a:fillRect/>
            </a:stretch>
          </p:blipFill>
          <p:spPr>
            <a:xfrm>
              <a:off x="8940072" y="1497134"/>
              <a:ext cx="2159935" cy="1502005"/>
            </a:xfrm>
            <a:prstGeom prst="rect">
              <a:avLst/>
            </a:prstGeom>
          </p:spPr>
        </p:pic>
      </p:grpSp>
      <p:grpSp>
        <p:nvGrpSpPr>
          <p:cNvPr id="35" name="Group 34">
            <a:extLst>
              <a:ext uri="{FF2B5EF4-FFF2-40B4-BE49-F238E27FC236}">
                <a16:creationId xmlns:a16="http://schemas.microsoft.com/office/drawing/2014/main" id="{EB283C11-59D8-4F78-8D15-E4BA2B50F735}"/>
              </a:ext>
            </a:extLst>
          </p:cNvPr>
          <p:cNvGrpSpPr/>
          <p:nvPr/>
        </p:nvGrpSpPr>
        <p:grpSpPr>
          <a:xfrm>
            <a:off x="4290292" y="4491964"/>
            <a:ext cx="2904834" cy="1965951"/>
            <a:chOff x="4143004" y="4330039"/>
            <a:chExt cx="2904834" cy="1965951"/>
          </a:xfrm>
        </p:grpSpPr>
        <p:pic>
          <p:nvPicPr>
            <p:cNvPr id="27" name="Picture 26">
              <a:extLst>
                <a:ext uri="{FF2B5EF4-FFF2-40B4-BE49-F238E27FC236}">
                  <a16:creationId xmlns:a16="http://schemas.microsoft.com/office/drawing/2014/main" id="{A2372D5E-3C2B-4A87-8ECE-94B60D402086}"/>
                </a:ext>
              </a:extLst>
            </p:cNvPr>
            <p:cNvPicPr>
              <a:picLocks noChangeAspect="1"/>
            </p:cNvPicPr>
            <p:nvPr/>
          </p:nvPicPr>
          <p:blipFill>
            <a:blip r:embed="rId6"/>
            <a:stretch>
              <a:fillRect/>
            </a:stretch>
          </p:blipFill>
          <p:spPr>
            <a:xfrm>
              <a:off x="4515453" y="4330039"/>
              <a:ext cx="2087787" cy="1565841"/>
            </a:xfrm>
            <a:prstGeom prst="rect">
              <a:avLst/>
            </a:prstGeom>
          </p:spPr>
        </p:pic>
        <p:sp>
          <p:nvSpPr>
            <p:cNvPr id="33" name="Rectangle 32">
              <a:extLst>
                <a:ext uri="{FF2B5EF4-FFF2-40B4-BE49-F238E27FC236}">
                  <a16:creationId xmlns:a16="http://schemas.microsoft.com/office/drawing/2014/main" id="{45474468-2385-4B0B-ABF1-372DCAC75609}"/>
                </a:ext>
              </a:extLst>
            </p:cNvPr>
            <p:cNvSpPr/>
            <p:nvPr/>
          </p:nvSpPr>
          <p:spPr>
            <a:xfrm>
              <a:off x="4143004" y="5895880"/>
              <a:ext cx="2904834" cy="400110"/>
            </a:xfrm>
            <a:prstGeom prst="rect">
              <a:avLst/>
            </a:prstGeom>
          </p:spPr>
          <p:txBody>
            <a:bodyPr wrap="none">
              <a:spAutoFit/>
            </a:bodyPr>
            <a:lstStyle/>
            <a:p>
              <a:r>
                <a:rPr lang="en-US" sz="2000">
                  <a:solidFill>
                    <a:schemeClr val="bg1"/>
                  </a:solidFill>
                </a:rPr>
                <a:t>Chemical injury detection </a:t>
              </a:r>
            </a:p>
          </p:txBody>
        </p:sp>
      </p:grpSp>
      <p:grpSp>
        <p:nvGrpSpPr>
          <p:cNvPr id="34" name="Group 33">
            <a:extLst>
              <a:ext uri="{FF2B5EF4-FFF2-40B4-BE49-F238E27FC236}">
                <a16:creationId xmlns:a16="http://schemas.microsoft.com/office/drawing/2014/main" id="{B982B190-78C7-4FD0-B65A-35F855682251}"/>
              </a:ext>
            </a:extLst>
          </p:cNvPr>
          <p:cNvGrpSpPr/>
          <p:nvPr/>
        </p:nvGrpSpPr>
        <p:grpSpPr>
          <a:xfrm>
            <a:off x="1003276" y="4248723"/>
            <a:ext cx="2096151" cy="1847212"/>
            <a:chOff x="1003276" y="4248723"/>
            <a:chExt cx="2096151" cy="1847212"/>
          </a:xfrm>
        </p:grpSpPr>
        <p:sp>
          <p:nvSpPr>
            <p:cNvPr id="21" name="Rectangle 20">
              <a:extLst>
                <a:ext uri="{FF2B5EF4-FFF2-40B4-BE49-F238E27FC236}">
                  <a16:creationId xmlns:a16="http://schemas.microsoft.com/office/drawing/2014/main" id="{15C7A389-2444-460E-B37E-8BE808B2C036}"/>
                </a:ext>
              </a:extLst>
            </p:cNvPr>
            <p:cNvSpPr/>
            <p:nvPr/>
          </p:nvSpPr>
          <p:spPr>
            <a:xfrm>
              <a:off x="1003276" y="5695825"/>
              <a:ext cx="2096151" cy="400110"/>
            </a:xfrm>
            <a:prstGeom prst="rect">
              <a:avLst/>
            </a:prstGeom>
          </p:spPr>
          <p:txBody>
            <a:bodyPr wrap="none">
              <a:spAutoFit/>
            </a:bodyPr>
            <a:lstStyle/>
            <a:p>
              <a:r>
                <a:rPr lang="en-US" sz="2000">
                  <a:solidFill>
                    <a:schemeClr val="bg1"/>
                  </a:solidFill>
                </a:rPr>
                <a:t>Disease detection </a:t>
              </a:r>
            </a:p>
          </p:txBody>
        </p:sp>
        <p:pic>
          <p:nvPicPr>
            <p:cNvPr id="15362" name="Picture 2" descr="The North Carolina Plant Disease and Insect Clinic">
              <a:extLst>
                <a:ext uri="{FF2B5EF4-FFF2-40B4-BE49-F238E27FC236}">
                  <a16:creationId xmlns:a16="http://schemas.microsoft.com/office/drawing/2014/main" id="{7C737921-02E3-475D-886C-C2D2AE495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370" y="4248723"/>
              <a:ext cx="1912318" cy="143532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A926999E-9614-4A30-BB25-ABC792D1D4F3}"/>
              </a:ext>
            </a:extLst>
          </p:cNvPr>
          <p:cNvPicPr>
            <a:picLocks noChangeAspect="1"/>
          </p:cNvPicPr>
          <p:nvPr/>
        </p:nvPicPr>
        <p:blipFill>
          <a:blip r:embed="rId8"/>
          <a:stretch>
            <a:fillRect/>
          </a:stretch>
        </p:blipFill>
        <p:spPr>
          <a:xfrm>
            <a:off x="3844677" y="1411466"/>
            <a:ext cx="4041164" cy="2220734"/>
          </a:xfrm>
          <a:prstGeom prst="rect">
            <a:avLst/>
          </a:prstGeom>
        </p:spPr>
      </p:pic>
    </p:spTree>
    <p:extLst>
      <p:ext uri="{BB962C8B-B14F-4D97-AF65-F5344CB8AC3E}">
        <p14:creationId xmlns:p14="http://schemas.microsoft.com/office/powerpoint/2010/main" val="21788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29A485B7B1EC4DA4F654D59ADB3D01" ma:contentTypeVersion="15" ma:contentTypeDescription="Create a new document." ma:contentTypeScope="" ma:versionID="597ff93594f79d9405ac95521e703ecb">
  <xsd:schema xmlns:xsd="http://www.w3.org/2001/XMLSchema" xmlns:xs="http://www.w3.org/2001/XMLSchema" xmlns:p="http://schemas.microsoft.com/office/2006/metadata/properties" xmlns:ns3="ef03a106-ded3-4546-b6fe-152392442cd0" xmlns:ns4="2ecebcb8-14ff-4058-b9fa-ad0dd378f1d4" targetNamespace="http://schemas.microsoft.com/office/2006/metadata/properties" ma:root="true" ma:fieldsID="afd8e986d973245cf34286a72dba0d0f" ns3:_="" ns4:_="">
    <xsd:import namespace="ef03a106-ded3-4546-b6fe-152392442cd0"/>
    <xsd:import namespace="2ecebcb8-14ff-4058-b9fa-ad0dd378f1d4"/>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03a106-ded3-4546-b6fe-152392442cd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ecebcb8-14ff-4058-b9fa-ad0dd378f1d4"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A28CD2-DB06-44C9-B834-633FF65D3334}">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2ecebcb8-14ff-4058-b9fa-ad0dd378f1d4"/>
    <ds:schemaRef ds:uri="ef03a106-ded3-4546-b6fe-152392442cd0"/>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467DA91-670B-40F1-A426-443DDA5885B2}">
  <ds:schemaRefs>
    <ds:schemaRef ds:uri="http://schemas.microsoft.com/sharepoint/v3/contenttype/forms"/>
  </ds:schemaRefs>
</ds:datastoreItem>
</file>

<file path=customXml/itemProps3.xml><?xml version="1.0" encoding="utf-8"?>
<ds:datastoreItem xmlns:ds="http://schemas.openxmlformats.org/officeDocument/2006/customXml" ds:itemID="{5EDEB024-72DF-4E6D-83FB-6AA02A14FA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03a106-ded3-4546-b6fe-152392442cd0"/>
    <ds:schemaRef ds:uri="2ecebcb8-14ff-4058-b9fa-ad0dd378f1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1479</TotalTime>
  <Words>1193</Words>
  <Application>Microsoft Office PowerPoint</Application>
  <PresentationFormat>Widescreen</PresentationFormat>
  <Paragraphs>171</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Acumin Pro SemiCondensed</vt:lpstr>
      <vt:lpstr>Acumin Pro ExtraCondensed</vt:lpstr>
      <vt:lpstr>Calibri</vt:lpstr>
      <vt:lpstr>Acumin Pro Semibold</vt:lpstr>
      <vt:lpstr>Wingdings</vt:lpstr>
      <vt:lpstr>Arial</vt:lpstr>
      <vt:lpstr>Acumin Pro</vt:lpstr>
      <vt:lpstr>Calibri Light</vt:lpstr>
      <vt:lpstr>Office Theme</vt:lpstr>
      <vt:lpstr>PowerPoint Presentation</vt:lpstr>
      <vt:lpstr>PowerPoint Presentation</vt:lpstr>
      <vt:lpstr>PowerPoint Presentation</vt:lpstr>
      <vt:lpstr>Research Objectives</vt:lpstr>
      <vt:lpstr>Challenges from Changing Environment While Imaging </vt:lpstr>
      <vt:lpstr>Continuous Imaging Test in the Greenhouse – Result 1</vt:lpstr>
      <vt:lpstr>Continuous Imaging Test in the Greenhouse – Result 2</vt:lpstr>
      <vt:lpstr>Contributions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Dongdong Ma</dc:creator>
  <cp:lastModifiedBy>Dongdong Ma</cp:lastModifiedBy>
  <cp:revision>3</cp:revision>
  <cp:lastPrinted>2020-07-12T22:30:56Z</cp:lastPrinted>
  <dcterms:created xsi:type="dcterms:W3CDTF">2020-06-27T03:37:34Z</dcterms:created>
  <dcterms:modified xsi:type="dcterms:W3CDTF">2023-07-09T23:02:12Z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0x0101005429A485B7B1EC4DA4F654D59ADB3D01</vt:lpwstr>
  </property>
</Properties>
</file>